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2" r:id="rId3"/>
    <p:sldId id="290" r:id="rId4"/>
    <p:sldId id="281" r:id="rId5"/>
    <p:sldId id="296" r:id="rId6"/>
    <p:sldId id="293" r:id="rId7"/>
    <p:sldId id="300" r:id="rId8"/>
    <p:sldId id="295" r:id="rId9"/>
    <p:sldId id="294" r:id="rId10"/>
    <p:sldId id="298" r:id="rId11"/>
    <p:sldId id="299" r:id="rId12"/>
    <p:sldId id="303" r:id="rId13"/>
    <p:sldId id="304" r:id="rId14"/>
    <p:sldId id="283" r:id="rId15"/>
    <p:sldId id="285" r:id="rId16"/>
    <p:sldId id="284" r:id="rId17"/>
    <p:sldId id="305" r:id="rId18"/>
    <p:sldId id="306" r:id="rId19"/>
    <p:sldId id="30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24" d="100"/>
          <a:sy n="124" d="100"/>
        </p:scale>
        <p:origin x="5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C369-18C2-4745-9A35-110CE47734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81B0630-2339-A344-844F-841F67373E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9613CDE-135A-374B-B5BA-9A4244329D47}"/>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F187A082-7384-6349-BCD8-B6513F1083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37C047-B9F2-0846-80C0-D4667C4BE7A7}"/>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1770177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AAA5-894F-EE49-93FF-82A559D9637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7D33B98-3027-8044-AA12-9DA3C896FFF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60FF79B-CE42-D44B-A0A3-C9C72DC7B5B1}"/>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1019A43E-CF4D-3046-A027-328AD9178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2F1F3D-C48C-444B-BDE9-6484EF00BF53}"/>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863030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77825-8373-2A4A-B479-45E9A1FEF26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15EA40-ABC0-A84B-B4C6-53F9891108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EE50D5C-054A-4641-BDC2-0811AA602F75}"/>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2E04F1B1-D78B-F14A-B1BA-94D6709A2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A5DFC-744C-F645-A72C-37D294E68537}"/>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2808971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A9DC-C83F-C740-8F23-2E491E5BD4B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BA6EF2-3E96-C14E-8FC2-81660CA21A6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CBCF807-C6CF-464F-A387-BDA02CDF5DF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B41B918-2C4D-E04F-86B5-69053DD5D123}"/>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6" name="Footer Placeholder 5">
            <a:extLst>
              <a:ext uri="{FF2B5EF4-FFF2-40B4-BE49-F238E27FC236}">
                <a16:creationId xmlns:a16="http://schemas.microsoft.com/office/drawing/2014/main" id="{80A6E304-00B1-F34E-B1EC-50E53AC31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421259-6608-CD43-B55C-844E8AE14746}"/>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197594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3BA4-B302-EE4A-8504-337F1740948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04C51FE-A126-DF4F-9C83-5B7A04992F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77D4D13-821E-C44D-8600-3AEF4861051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EE01FB3-9041-1B44-AC0C-4B4CF3481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7B14EE5-9358-CF4D-AE2D-12EEEAA3F36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FA6C9BE-1156-F940-9095-36EDEB2028A2}"/>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8" name="Footer Placeholder 7">
            <a:extLst>
              <a:ext uri="{FF2B5EF4-FFF2-40B4-BE49-F238E27FC236}">
                <a16:creationId xmlns:a16="http://schemas.microsoft.com/office/drawing/2014/main" id="{81A835FA-E161-E248-8C55-827FB0926D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16B33C-E60B-0940-96AD-BB50F52354EA}"/>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2903004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3682-94B7-634E-BB29-CAF7493ADD9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9C38BEA-7ABF-2A42-8FD2-63624C555262}"/>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4" name="Footer Placeholder 3">
            <a:extLst>
              <a:ext uri="{FF2B5EF4-FFF2-40B4-BE49-F238E27FC236}">
                <a16:creationId xmlns:a16="http://schemas.microsoft.com/office/drawing/2014/main" id="{12F540B5-2EF3-844B-8A9B-5A2AC122CB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767F17-4CF3-334D-BE5D-89C7D7A25C1D}"/>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10260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F394D6-2498-6F4B-B4B3-7FE95DACC91C}"/>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3" name="Footer Placeholder 2">
            <a:extLst>
              <a:ext uri="{FF2B5EF4-FFF2-40B4-BE49-F238E27FC236}">
                <a16:creationId xmlns:a16="http://schemas.microsoft.com/office/drawing/2014/main" id="{ACD74999-D31E-C84D-93D8-823D229CE6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C055DE-623F-D344-924E-A13131271C7F}"/>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374911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B55C-7BB2-EB48-95E4-B0C6A3A0584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56582BF-4764-CC43-A8AF-B64039C9DB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7BAC9B5-57BB-BB4C-9FA7-D6CEFBCCC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385CDD-3FA8-F742-A69D-58F598466BEC}"/>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6" name="Footer Placeholder 5">
            <a:extLst>
              <a:ext uri="{FF2B5EF4-FFF2-40B4-BE49-F238E27FC236}">
                <a16:creationId xmlns:a16="http://schemas.microsoft.com/office/drawing/2014/main" id="{82DAE0A8-CC93-8344-A406-B6A132CB1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AB0F34-AD2F-854D-858F-40DC379A0CC4}"/>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3827347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2E2BF-165D-F24D-88E2-51C30335EC5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1F9EDC2-D933-9B44-8E5E-2E1E76BE5B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05551D-8DA9-084B-A44C-E8596408B4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F229FF-93EC-2E4F-9A39-787F231E3311}"/>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6" name="Footer Placeholder 5">
            <a:extLst>
              <a:ext uri="{FF2B5EF4-FFF2-40B4-BE49-F238E27FC236}">
                <a16:creationId xmlns:a16="http://schemas.microsoft.com/office/drawing/2014/main" id="{5781DBB0-BA68-F84E-8365-428D58CF48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4C19C2-9307-DF44-9F64-084062F79DB9}"/>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2657622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633A-BB9C-A84A-8620-80652B63F6E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85672E5-4958-8A49-800D-6C8359069FF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9FD2EA-1072-EA4B-A7F4-0F15A0DBD522}"/>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56B6B8DF-3476-E74A-9F38-3E5B2D0DA0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FDB8B-3565-8D45-BC28-F87EEA94577E}"/>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390492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9CAD70-EC0C-7E49-8498-A29AC07AFC3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9DC0D58-42C6-614C-BEBB-6A3432357DE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5575E0-F4B0-8F4C-B7AE-CCE370B9516C}"/>
              </a:ext>
            </a:extLst>
          </p:cNvPr>
          <p:cNvSpPr>
            <a:spLocks noGrp="1"/>
          </p:cNvSpPr>
          <p:nvPr>
            <p:ph type="dt" sz="half" idx="10"/>
          </p:nvPr>
        </p:nvSpPr>
        <p:spPr/>
        <p:txBody>
          <a:body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79E053AC-D5A0-3E46-B694-65890400D7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32FDC-380D-1B48-8063-87049C67BFD1}"/>
              </a:ext>
            </a:extLst>
          </p:cNvPr>
          <p:cNvSpPr>
            <a:spLocks noGrp="1"/>
          </p:cNvSpPr>
          <p:nvPr>
            <p:ph type="sldNum" sz="quarter" idx="12"/>
          </p:nvPr>
        </p:nvSpPr>
        <p:spPr/>
        <p:txBody>
          <a:bodyPr/>
          <a:lstStyle/>
          <a:p>
            <a:fld id="{6C103304-04E2-924C-8014-3B2307D973CE}" type="slidenum">
              <a:rPr lang="en-US" smtClean="0"/>
              <a:t>‹#›</a:t>
            </a:fld>
            <a:endParaRPr lang="en-US"/>
          </a:p>
        </p:txBody>
      </p:sp>
    </p:spTree>
    <p:extLst>
      <p:ext uri="{BB962C8B-B14F-4D97-AF65-F5344CB8AC3E}">
        <p14:creationId xmlns:p14="http://schemas.microsoft.com/office/powerpoint/2010/main" val="287611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48F96-058F-DE4B-B19A-C83362C45D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2D6E86-0C3B-D642-A2B3-F0DD34D934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7E44F4-4347-D14C-AB8F-C08B8B51E8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B9374-4CC4-4446-93E7-9527FB778276}" type="datetimeFigureOut">
              <a:rPr lang="en-US" smtClean="0"/>
              <a:t>3/10/21</a:t>
            </a:fld>
            <a:endParaRPr lang="en-US"/>
          </a:p>
        </p:txBody>
      </p:sp>
      <p:sp>
        <p:nvSpPr>
          <p:cNvPr id="5" name="Footer Placeholder 4">
            <a:extLst>
              <a:ext uri="{FF2B5EF4-FFF2-40B4-BE49-F238E27FC236}">
                <a16:creationId xmlns:a16="http://schemas.microsoft.com/office/drawing/2014/main" id="{5FAE4B80-7895-BD4D-83B1-273290D69F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052545-C4A7-614A-8162-AB7DC9587B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3304-04E2-924C-8014-3B2307D973CE}" type="slidenum">
              <a:rPr lang="en-US" smtClean="0"/>
              <a:t>‹#›</a:t>
            </a:fld>
            <a:endParaRPr lang="en-US"/>
          </a:p>
        </p:txBody>
      </p:sp>
    </p:spTree>
    <p:extLst>
      <p:ext uri="{BB962C8B-B14F-4D97-AF65-F5344CB8AC3E}">
        <p14:creationId xmlns:p14="http://schemas.microsoft.com/office/powerpoint/2010/main" val="3121290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australianinsolvencylaw.com/2020/10/09/a-new-system-for-sme-restructur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09840C2-6B83-45D9-9F1B-A20618BB4EC7}"/>
              </a:ext>
            </a:extLst>
          </p:cNvPr>
          <p:cNvPicPr>
            <a:picLocks noChangeAspect="1"/>
          </p:cNvPicPr>
          <p:nvPr/>
        </p:nvPicPr>
        <p:blipFill rotWithShape="1">
          <a:blip r:embed="rId2"/>
          <a:srcRect l="9091" r="-1" b="28077"/>
          <a:stretch/>
        </p:blipFill>
        <p:spPr>
          <a:xfrm>
            <a:off x="20" y="10"/>
            <a:ext cx="8668492" cy="6857990"/>
          </a:xfrm>
          <a:prstGeom prst="rect">
            <a:avLst/>
          </a:prstGeom>
        </p:spPr>
      </p:pic>
      <p:sp>
        <p:nvSpPr>
          <p:cNvPr id="22" name="Rectangle 21">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70F02B-A22D-1140-BEAB-6429DE01FA82}"/>
              </a:ext>
            </a:extLst>
          </p:cNvPr>
          <p:cNvSpPr>
            <a:spLocks noGrp="1"/>
          </p:cNvSpPr>
          <p:nvPr>
            <p:ph type="ctrTitle"/>
          </p:nvPr>
        </p:nvSpPr>
        <p:spPr>
          <a:xfrm>
            <a:off x="7848600" y="1122363"/>
            <a:ext cx="4023360" cy="3204134"/>
          </a:xfrm>
        </p:spPr>
        <p:txBody>
          <a:bodyPr anchor="b">
            <a:normAutofit/>
          </a:bodyPr>
          <a:lstStyle/>
          <a:p>
            <a:pPr algn="l"/>
            <a:r>
              <a:rPr lang="en-US" sz="3700" b="1" dirty="0"/>
              <a:t>What is actually  going on?</a:t>
            </a:r>
            <a:br>
              <a:rPr lang="en-US" sz="3700" dirty="0"/>
            </a:br>
            <a:r>
              <a:rPr lang="en-US" sz="3200" dirty="0"/>
              <a:t>An academic perspective on insolvency reforms</a:t>
            </a:r>
          </a:p>
        </p:txBody>
      </p:sp>
      <p:sp>
        <p:nvSpPr>
          <p:cNvPr id="3" name="Subtitle 2">
            <a:extLst>
              <a:ext uri="{FF2B5EF4-FFF2-40B4-BE49-F238E27FC236}">
                <a16:creationId xmlns:a16="http://schemas.microsoft.com/office/drawing/2014/main" id="{206CFC5D-B020-AE49-971F-54348DE04F28}"/>
              </a:ext>
            </a:extLst>
          </p:cNvPr>
          <p:cNvSpPr>
            <a:spLocks noGrp="1"/>
          </p:cNvSpPr>
          <p:nvPr>
            <p:ph type="subTitle" idx="1"/>
          </p:nvPr>
        </p:nvSpPr>
        <p:spPr>
          <a:xfrm>
            <a:off x="7848600" y="4872922"/>
            <a:ext cx="4023360" cy="1208141"/>
          </a:xfrm>
        </p:spPr>
        <p:txBody>
          <a:bodyPr>
            <a:normAutofit/>
          </a:bodyPr>
          <a:lstStyle/>
          <a:p>
            <a:pPr algn="l"/>
            <a:r>
              <a:rPr lang="en-US" sz="2000" b="1" dirty="0"/>
              <a:t>Michael Murray </a:t>
            </a:r>
            <a:r>
              <a:rPr lang="en-US" sz="2000" dirty="0"/>
              <a:t>(Murray’s Legal Commentary)</a:t>
            </a:r>
          </a:p>
          <a:p>
            <a:pPr algn="l"/>
            <a:r>
              <a:rPr lang="en-US" sz="2000" b="1" dirty="0"/>
              <a:t>Jason Harris </a:t>
            </a:r>
            <a:r>
              <a:rPr lang="en-US" sz="2000" dirty="0"/>
              <a:t>(Sydney Law School)</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02016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1267C-805D-774D-ABE0-F8A5FEAA6F7C}"/>
              </a:ext>
            </a:extLst>
          </p:cNvPr>
          <p:cNvSpPr>
            <a:spLocks noGrp="1"/>
          </p:cNvSpPr>
          <p:nvPr>
            <p:ph type="title"/>
          </p:nvPr>
        </p:nvSpPr>
        <p:spPr>
          <a:xfrm>
            <a:off x="2231136" y="239478"/>
            <a:ext cx="7729728" cy="496246"/>
          </a:xfrm>
        </p:spPr>
        <p:txBody>
          <a:bodyPr>
            <a:normAutofit fontScale="90000"/>
          </a:bodyPr>
          <a:lstStyle/>
          <a:p>
            <a:r>
              <a:rPr lang="en-US" b="1" dirty="0">
                <a:latin typeface="+mn-lt"/>
              </a:rPr>
              <a:t>Concerns with current system</a:t>
            </a:r>
          </a:p>
        </p:txBody>
      </p:sp>
      <p:sp>
        <p:nvSpPr>
          <p:cNvPr id="3" name="Content Placeholder 2">
            <a:extLst>
              <a:ext uri="{FF2B5EF4-FFF2-40B4-BE49-F238E27FC236}">
                <a16:creationId xmlns:a16="http://schemas.microsoft.com/office/drawing/2014/main" id="{59CB5B99-6140-BE49-B45C-C92235AC8365}"/>
              </a:ext>
            </a:extLst>
          </p:cNvPr>
          <p:cNvSpPr>
            <a:spLocks noGrp="1"/>
          </p:cNvSpPr>
          <p:nvPr>
            <p:ph idx="1"/>
          </p:nvPr>
        </p:nvSpPr>
        <p:spPr>
          <a:xfrm>
            <a:off x="336331" y="735724"/>
            <a:ext cx="11582400" cy="5882798"/>
          </a:xfrm>
        </p:spPr>
        <p:txBody>
          <a:bodyPr>
            <a:normAutofit fontScale="85000" lnSpcReduction="20000"/>
          </a:bodyPr>
          <a:lstStyle/>
          <a:p>
            <a:pPr>
              <a:lnSpc>
                <a:spcPct val="150000"/>
              </a:lnSpc>
            </a:pPr>
            <a:r>
              <a:rPr lang="en-US" sz="2400" dirty="0"/>
              <a:t>Low returns to creditors (usually no returns)</a:t>
            </a:r>
          </a:p>
          <a:p>
            <a:pPr>
              <a:lnSpc>
                <a:spcPct val="150000"/>
              </a:lnSpc>
            </a:pPr>
            <a:r>
              <a:rPr lang="en-US" sz="2400" dirty="0"/>
              <a:t>Concerns with the cost of insolvency procedures</a:t>
            </a:r>
          </a:p>
          <a:p>
            <a:pPr>
              <a:lnSpc>
                <a:spcPct val="150000"/>
              </a:lnSpc>
            </a:pPr>
            <a:r>
              <a:rPr lang="en-US" sz="2400" dirty="0"/>
              <a:t>Lack of trust in insolvency practitioners (politicians, media) - leading to focus on (re)regulating IPs rather than simplifying and improving efficiency of the system</a:t>
            </a:r>
          </a:p>
          <a:p>
            <a:pPr lvl="1">
              <a:lnSpc>
                <a:spcPct val="150000"/>
              </a:lnSpc>
            </a:pPr>
            <a:r>
              <a:rPr lang="en-US" sz="2000" dirty="0"/>
              <a:t>Transparency and accountability at what cost? </a:t>
            </a:r>
          </a:p>
          <a:p>
            <a:pPr lvl="1">
              <a:lnSpc>
                <a:spcPct val="150000"/>
              </a:lnSpc>
            </a:pPr>
            <a:r>
              <a:rPr lang="en-US" sz="2000" i="1" dirty="0"/>
              <a:t>Can Australian business afford a Rolls Royce insolvency system?</a:t>
            </a:r>
          </a:p>
          <a:p>
            <a:pPr>
              <a:lnSpc>
                <a:spcPct val="150000"/>
              </a:lnSpc>
            </a:pPr>
            <a:r>
              <a:rPr lang="en-US" sz="2400" dirty="0"/>
              <a:t>(some) creditors rationally apathetic and disengaged</a:t>
            </a:r>
          </a:p>
          <a:p>
            <a:pPr>
              <a:lnSpc>
                <a:spcPct val="150000"/>
              </a:lnSpc>
            </a:pPr>
            <a:r>
              <a:rPr lang="en-US" sz="2400" dirty="0"/>
              <a:t>Current procedures are complex and bureaucratic </a:t>
            </a:r>
          </a:p>
          <a:p>
            <a:pPr>
              <a:lnSpc>
                <a:spcPct val="150000"/>
              </a:lnSpc>
            </a:pPr>
            <a:r>
              <a:rPr lang="en-US" sz="2400" dirty="0"/>
              <a:t>Lack of enforcement by ASIC against directors - almost all offence reports are not actioned</a:t>
            </a:r>
          </a:p>
          <a:p>
            <a:pPr>
              <a:lnSpc>
                <a:spcPct val="150000"/>
              </a:lnSpc>
            </a:pPr>
            <a:r>
              <a:rPr lang="en-US" sz="2400" b="1" dirty="0"/>
              <a:t>ASBFEO, Insolvency Practice Inquiry, </a:t>
            </a:r>
            <a:r>
              <a:rPr lang="en-US" sz="2400" b="1" i="1" dirty="0"/>
              <a:t>Final Report</a:t>
            </a:r>
            <a:r>
              <a:rPr lang="en-US" sz="2400" b="1" dirty="0"/>
              <a:t>, 2020</a:t>
            </a:r>
          </a:p>
          <a:p>
            <a:pPr lvl="1">
              <a:lnSpc>
                <a:spcPct val="150000"/>
              </a:lnSpc>
            </a:pPr>
            <a:r>
              <a:rPr lang="en-US" sz="2200" dirty="0"/>
              <a:t>Insolvency doesn’t meet the needs or expectations of small business</a:t>
            </a:r>
          </a:p>
          <a:p>
            <a:pPr lvl="1">
              <a:lnSpc>
                <a:spcPct val="150000"/>
              </a:lnSpc>
            </a:pPr>
            <a:r>
              <a:rPr lang="en-US" sz="2200" dirty="0"/>
              <a:t>Too expensive, time consuming, lack of control and input for owners, lack of returns to creditors</a:t>
            </a:r>
          </a:p>
          <a:p>
            <a:pPr>
              <a:lnSpc>
                <a:spcPct val="150000"/>
              </a:lnSpc>
            </a:pPr>
            <a:endParaRPr lang="en-US" sz="2400" dirty="0"/>
          </a:p>
        </p:txBody>
      </p:sp>
    </p:spTree>
    <p:extLst>
      <p:ext uri="{BB962C8B-B14F-4D97-AF65-F5344CB8AC3E}">
        <p14:creationId xmlns:p14="http://schemas.microsoft.com/office/powerpoint/2010/main" val="1111140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3FCDF1-480B-9541-9690-16B1F33AF8C3}"/>
              </a:ext>
            </a:extLst>
          </p:cNvPr>
          <p:cNvSpPr>
            <a:spLocks noGrp="1"/>
          </p:cNvSpPr>
          <p:nvPr>
            <p:ph type="title"/>
          </p:nvPr>
        </p:nvSpPr>
        <p:spPr>
          <a:xfrm>
            <a:off x="2231136" y="278892"/>
            <a:ext cx="7729728" cy="518277"/>
          </a:xfrm>
        </p:spPr>
        <p:txBody>
          <a:bodyPr>
            <a:normAutofit fontScale="90000"/>
          </a:bodyPr>
          <a:lstStyle/>
          <a:p>
            <a:r>
              <a:rPr lang="en-US" b="1" dirty="0">
                <a:latin typeface="+mn-lt"/>
              </a:rPr>
              <a:t>Small business by the numbers</a:t>
            </a:r>
          </a:p>
        </p:txBody>
      </p:sp>
      <p:sp>
        <p:nvSpPr>
          <p:cNvPr id="5" name="Content Placeholder 4">
            <a:extLst>
              <a:ext uri="{FF2B5EF4-FFF2-40B4-BE49-F238E27FC236}">
                <a16:creationId xmlns:a16="http://schemas.microsoft.com/office/drawing/2014/main" id="{3F734AB9-298B-954A-A2CE-E50B525CFD52}"/>
              </a:ext>
            </a:extLst>
          </p:cNvPr>
          <p:cNvSpPr>
            <a:spLocks noGrp="1"/>
          </p:cNvSpPr>
          <p:nvPr>
            <p:ph idx="1"/>
          </p:nvPr>
        </p:nvSpPr>
        <p:spPr>
          <a:xfrm>
            <a:off x="328247" y="963387"/>
            <a:ext cx="11411996" cy="5615722"/>
          </a:xfrm>
        </p:spPr>
        <p:txBody>
          <a:bodyPr>
            <a:normAutofit lnSpcReduction="10000"/>
          </a:bodyPr>
          <a:lstStyle/>
          <a:p>
            <a:r>
              <a:rPr lang="en-US" sz="2400" dirty="0"/>
              <a:t>93% of all businesses have &lt;$2m in annual turnover</a:t>
            </a:r>
          </a:p>
          <a:p>
            <a:pPr lvl="1"/>
            <a:r>
              <a:rPr lang="en-US" sz="2200" dirty="0"/>
              <a:t>74% have &lt;$200k in annual turnover</a:t>
            </a:r>
          </a:p>
          <a:p>
            <a:r>
              <a:rPr lang="en-US" sz="2400" dirty="0"/>
              <a:t>Businesses with turnover of &lt;$200k had much lower survival rate (roughly half failed)</a:t>
            </a:r>
          </a:p>
          <a:p>
            <a:pPr lvl="1"/>
            <a:r>
              <a:rPr lang="en-US" sz="2200" dirty="0"/>
              <a:t>Only 35% of businesses with &gt;$200k in annual turnover failed (between 2015-2019)</a:t>
            </a:r>
          </a:p>
          <a:p>
            <a:r>
              <a:rPr lang="en-US" sz="2400" dirty="0"/>
              <a:t>63% of all businesses have no employees</a:t>
            </a:r>
          </a:p>
          <a:p>
            <a:pPr lvl="1"/>
            <a:r>
              <a:rPr lang="en-US" sz="2200" dirty="0"/>
              <a:t>69% of those that do employ people, only employ 1-4 people</a:t>
            </a:r>
          </a:p>
          <a:p>
            <a:pPr lvl="1"/>
            <a:r>
              <a:rPr lang="en-US" sz="2200" dirty="0"/>
              <a:t>Roughly half of businesses with 0 employees failed (between 2015-2019)</a:t>
            </a:r>
          </a:p>
          <a:p>
            <a:pPr lvl="1"/>
            <a:r>
              <a:rPr lang="en-US" sz="2200" dirty="0"/>
              <a:t>19% of businesses employing 200+ workers failed (between 2015-2019)</a:t>
            </a:r>
          </a:p>
          <a:p>
            <a:pPr marL="0" indent="0">
              <a:buNone/>
            </a:pPr>
            <a:r>
              <a:rPr lang="en-US" sz="2400" b="1" dirty="0"/>
              <a:t>Source: </a:t>
            </a:r>
            <a:r>
              <a:rPr lang="en-US" sz="2400" dirty="0"/>
              <a:t>ABS 8165.0, </a:t>
            </a:r>
            <a:r>
              <a:rPr lang="en-US" sz="2400" i="1" dirty="0"/>
              <a:t>Counts of Australian businesses, including entries and exits</a:t>
            </a:r>
            <a:r>
              <a:rPr lang="en-US" sz="2400" dirty="0"/>
              <a:t>, 20.2.20</a:t>
            </a:r>
          </a:p>
          <a:p>
            <a:endParaRPr lang="en-US" sz="2400" dirty="0"/>
          </a:p>
          <a:p>
            <a:r>
              <a:rPr lang="en-US" sz="2400" dirty="0"/>
              <a:t>ASIC Initial EXAD Report (former Sch B EX01) reports (Series 3.3) that for FY18-19</a:t>
            </a:r>
          </a:p>
          <a:p>
            <a:pPr lvl="1"/>
            <a:r>
              <a:rPr lang="en-US" sz="2200" dirty="0"/>
              <a:t>63% of reports said $0 owed to secured creditors</a:t>
            </a:r>
          </a:p>
          <a:p>
            <a:r>
              <a:rPr lang="en-US" sz="2400" dirty="0"/>
              <a:t>ABA, </a:t>
            </a:r>
            <a:r>
              <a:rPr lang="en-US" sz="2400" i="1" dirty="0"/>
              <a:t>Small Business Sector, Economic Report</a:t>
            </a:r>
            <a:r>
              <a:rPr lang="en-US" sz="2400" dirty="0"/>
              <a:t>, 2016 - &lt;20% of small business sought external finance</a:t>
            </a:r>
          </a:p>
        </p:txBody>
      </p:sp>
    </p:spTree>
    <p:extLst>
      <p:ext uri="{BB962C8B-B14F-4D97-AF65-F5344CB8AC3E}">
        <p14:creationId xmlns:p14="http://schemas.microsoft.com/office/powerpoint/2010/main" val="3849257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9AC3-9E8F-6E43-A2B9-389F726F38A9}"/>
              </a:ext>
            </a:extLst>
          </p:cNvPr>
          <p:cNvSpPr>
            <a:spLocks noGrp="1"/>
          </p:cNvSpPr>
          <p:nvPr>
            <p:ph type="title"/>
          </p:nvPr>
        </p:nvSpPr>
        <p:spPr>
          <a:xfrm>
            <a:off x="2231136" y="281646"/>
            <a:ext cx="7729728" cy="386569"/>
          </a:xfrm>
        </p:spPr>
        <p:txBody>
          <a:bodyPr>
            <a:normAutofit fontScale="90000"/>
          </a:bodyPr>
          <a:lstStyle/>
          <a:p>
            <a:r>
              <a:rPr lang="en-US" b="1" dirty="0">
                <a:latin typeface="+mn-lt"/>
              </a:rPr>
              <a:t>Insolvency by the numbers</a:t>
            </a:r>
          </a:p>
        </p:txBody>
      </p:sp>
      <p:sp>
        <p:nvSpPr>
          <p:cNvPr id="3" name="Content Placeholder 2">
            <a:extLst>
              <a:ext uri="{FF2B5EF4-FFF2-40B4-BE49-F238E27FC236}">
                <a16:creationId xmlns:a16="http://schemas.microsoft.com/office/drawing/2014/main" id="{410E9119-0126-E74D-ADEA-C9A792FCFC03}"/>
              </a:ext>
            </a:extLst>
          </p:cNvPr>
          <p:cNvSpPr>
            <a:spLocks noGrp="1"/>
          </p:cNvSpPr>
          <p:nvPr>
            <p:ph idx="1"/>
          </p:nvPr>
        </p:nvSpPr>
        <p:spPr>
          <a:xfrm>
            <a:off x="99152" y="820615"/>
            <a:ext cx="11953301" cy="5920154"/>
          </a:xfrm>
        </p:spPr>
        <p:txBody>
          <a:bodyPr>
            <a:normAutofit fontScale="92500" lnSpcReduction="20000"/>
          </a:bodyPr>
          <a:lstStyle/>
          <a:p>
            <a:r>
              <a:rPr lang="en-US" b="1" dirty="0"/>
              <a:t>Company size </a:t>
            </a:r>
            <a:r>
              <a:rPr lang="en-US" dirty="0"/>
              <a:t>(by employees): 78% of co had less than 20 employees; 62% had 5 or less</a:t>
            </a:r>
          </a:p>
          <a:p>
            <a:r>
              <a:rPr lang="en-US" b="1" dirty="0"/>
              <a:t>Asset levels </a:t>
            </a:r>
            <a:r>
              <a:rPr lang="en-US" dirty="0"/>
              <a:t>(at appointment): 78% had $50k or less; 85% had $100k or less (estimated assets)</a:t>
            </a:r>
          </a:p>
          <a:p>
            <a:pPr lvl="1"/>
            <a:r>
              <a:rPr lang="en-US" dirty="0"/>
              <a:t>In 58% of reports, estimated assets were $10k or less</a:t>
            </a:r>
          </a:p>
          <a:p>
            <a:r>
              <a:rPr lang="en-US" b="1" dirty="0"/>
              <a:t>Estimated liabilities: </a:t>
            </a:r>
            <a:r>
              <a:rPr lang="en-US" dirty="0"/>
              <a:t>38% owed $250k or less </a:t>
            </a:r>
          </a:p>
          <a:p>
            <a:pPr lvl="1"/>
            <a:r>
              <a:rPr lang="en-US" dirty="0"/>
              <a:t>Almost 63% said no secured creditors or they were owed nothing</a:t>
            </a:r>
          </a:p>
          <a:p>
            <a:pPr lvl="1"/>
            <a:r>
              <a:rPr lang="en-US" dirty="0"/>
              <a:t>62% owed less than $250k to unsecured creditors</a:t>
            </a:r>
          </a:p>
          <a:p>
            <a:pPr lvl="1"/>
            <a:r>
              <a:rPr lang="en-US" dirty="0"/>
              <a:t>20% of reports showed related parties were owed 50% or more of the debts</a:t>
            </a:r>
          </a:p>
          <a:p>
            <a:r>
              <a:rPr lang="en-US" b="1" dirty="0"/>
              <a:t>Estimated asset deficiency: </a:t>
            </a:r>
            <a:r>
              <a:rPr lang="en-US" dirty="0"/>
              <a:t>62% had $500k or less; 41% had $250k or less</a:t>
            </a:r>
          </a:p>
          <a:p>
            <a:r>
              <a:rPr lang="en-US" b="1" dirty="0"/>
              <a:t>Books and records:</a:t>
            </a:r>
            <a:r>
              <a:rPr lang="en-US" dirty="0"/>
              <a:t> found in only 82% of cases, and of those only 45% were adequate</a:t>
            </a:r>
          </a:p>
          <a:p>
            <a:r>
              <a:rPr lang="en-US" b="1" dirty="0"/>
              <a:t>IP Remuneration: </a:t>
            </a:r>
            <a:r>
              <a:rPr lang="en-US" dirty="0"/>
              <a:t>in 10% of VA and DOCA no remuneration; in liquidation that was 17% (and for liquidation 67% was $50k or less)</a:t>
            </a:r>
          </a:p>
          <a:p>
            <a:r>
              <a:rPr lang="en-US" sz="2200" b="1" dirty="0"/>
              <a:t>Estimated returns:</a:t>
            </a:r>
            <a:r>
              <a:rPr lang="en-US" sz="2200" dirty="0"/>
              <a:t> 96% of reports was 11c or less, </a:t>
            </a:r>
            <a:r>
              <a:rPr lang="en-US" sz="2200" u="sng" dirty="0"/>
              <a:t>but in 92% it was 0c</a:t>
            </a:r>
            <a:r>
              <a:rPr lang="en-US" sz="2200" dirty="0"/>
              <a:t>, and only 4% was it between 0-11c</a:t>
            </a:r>
          </a:p>
          <a:p>
            <a:endParaRPr lang="en-US" sz="1600" dirty="0"/>
          </a:p>
          <a:p>
            <a:r>
              <a:rPr lang="en-US" sz="1600" dirty="0"/>
              <a:t>Source:  ASIC Report 647 for FY18-19 (released Dec 2019) based on EX01 Sch B reports from IPs (92% by </a:t>
            </a:r>
            <a:r>
              <a:rPr lang="en-US" sz="1600" dirty="0" err="1"/>
              <a:t>liq</a:t>
            </a:r>
            <a:r>
              <a:rPr lang="en-US" sz="1600" dirty="0"/>
              <a:t>, only 7% by VA)</a:t>
            </a:r>
          </a:p>
          <a:p>
            <a:r>
              <a:rPr lang="en-US" sz="1600" dirty="0"/>
              <a:t>Deloitte Access Economics estimates 10% of Australian businesses could fail after September 2020 (Media Release, 20 July 2020)</a:t>
            </a:r>
          </a:p>
          <a:p>
            <a:endParaRPr lang="en-US" sz="1600" dirty="0"/>
          </a:p>
        </p:txBody>
      </p:sp>
    </p:spTree>
    <p:extLst>
      <p:ext uri="{BB962C8B-B14F-4D97-AF65-F5344CB8AC3E}">
        <p14:creationId xmlns:p14="http://schemas.microsoft.com/office/powerpoint/2010/main" val="4144227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7260-FFA0-354D-96BB-B3D630D54078}"/>
              </a:ext>
            </a:extLst>
          </p:cNvPr>
          <p:cNvSpPr>
            <a:spLocks noGrp="1"/>
          </p:cNvSpPr>
          <p:nvPr>
            <p:ph type="title"/>
          </p:nvPr>
        </p:nvSpPr>
        <p:spPr>
          <a:xfrm>
            <a:off x="2005105" y="360427"/>
            <a:ext cx="7729728" cy="559308"/>
          </a:xfrm>
        </p:spPr>
        <p:txBody>
          <a:bodyPr>
            <a:normAutofit fontScale="90000"/>
          </a:bodyPr>
          <a:lstStyle/>
          <a:p>
            <a:pPr algn="ctr"/>
            <a:r>
              <a:rPr lang="en-US" b="1" dirty="0">
                <a:latin typeface="+mn-lt"/>
              </a:rPr>
              <a:t>New Part 5.3B</a:t>
            </a:r>
          </a:p>
        </p:txBody>
      </p:sp>
      <p:sp>
        <p:nvSpPr>
          <p:cNvPr id="3" name="Content Placeholder 2">
            <a:extLst>
              <a:ext uri="{FF2B5EF4-FFF2-40B4-BE49-F238E27FC236}">
                <a16:creationId xmlns:a16="http://schemas.microsoft.com/office/drawing/2014/main" id="{ED199DD0-FB63-6047-9402-FAC5AE985296}"/>
              </a:ext>
            </a:extLst>
          </p:cNvPr>
          <p:cNvSpPr>
            <a:spLocks noGrp="1"/>
          </p:cNvSpPr>
          <p:nvPr>
            <p:ph idx="1"/>
          </p:nvPr>
        </p:nvSpPr>
        <p:spPr>
          <a:xfrm>
            <a:off x="398585" y="1457738"/>
            <a:ext cx="11512061" cy="4760181"/>
          </a:xfrm>
        </p:spPr>
        <p:txBody>
          <a:bodyPr>
            <a:normAutofit/>
          </a:bodyPr>
          <a:lstStyle/>
          <a:p>
            <a:pPr marL="0" indent="0">
              <a:buNone/>
            </a:pPr>
            <a:endParaRPr lang="en-US" sz="2600" dirty="0"/>
          </a:p>
          <a:p>
            <a:pPr marL="0" indent="0">
              <a:buNone/>
            </a:pPr>
            <a:r>
              <a:rPr lang="en-US" sz="2600" dirty="0"/>
              <a:t>‘The intention of the debt restructuring process is to provide an alternative to the ‘one-size-fits-all’ voluntary administration regime for small non-complex businesses. It reduces the complexity and cost of the administration process, providing a greater role for the company directors during the process and allowing them to retain control over the company throughout. These changes are intended to encourage more small businesses to seek debt restructuring earlier, increasing their chances of recovering viability.’ </a:t>
            </a:r>
          </a:p>
          <a:p>
            <a:pPr marL="0" indent="0" algn="r">
              <a:buNone/>
            </a:pPr>
            <a:r>
              <a:rPr lang="en-US" sz="2200" dirty="0"/>
              <a:t>Explanatory Memorandum at [1.3]</a:t>
            </a:r>
          </a:p>
        </p:txBody>
      </p:sp>
    </p:spTree>
    <p:extLst>
      <p:ext uri="{BB962C8B-B14F-4D97-AF65-F5344CB8AC3E}">
        <p14:creationId xmlns:p14="http://schemas.microsoft.com/office/powerpoint/2010/main" val="154991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233B-DD90-9D4C-A7CF-9A2A3DBE6BD3}"/>
              </a:ext>
            </a:extLst>
          </p:cNvPr>
          <p:cNvSpPr>
            <a:spLocks noGrp="1"/>
          </p:cNvSpPr>
          <p:nvPr>
            <p:ph type="title"/>
          </p:nvPr>
        </p:nvSpPr>
        <p:spPr>
          <a:xfrm>
            <a:off x="2138668" y="199663"/>
            <a:ext cx="7729728" cy="418630"/>
          </a:xfrm>
        </p:spPr>
        <p:txBody>
          <a:bodyPr>
            <a:normAutofit fontScale="90000"/>
          </a:bodyPr>
          <a:lstStyle/>
          <a:p>
            <a:pPr algn="ctr"/>
            <a:r>
              <a:rPr lang="en-US" b="1" dirty="0">
                <a:latin typeface="+mn-lt"/>
              </a:rPr>
              <a:t>New Part 5.3B</a:t>
            </a:r>
          </a:p>
        </p:txBody>
      </p:sp>
      <p:sp>
        <p:nvSpPr>
          <p:cNvPr id="3" name="Content Placeholder 2">
            <a:extLst>
              <a:ext uri="{FF2B5EF4-FFF2-40B4-BE49-F238E27FC236}">
                <a16:creationId xmlns:a16="http://schemas.microsoft.com/office/drawing/2014/main" id="{2B1F8C65-AC16-2342-A791-2A1477EE7BBF}"/>
              </a:ext>
            </a:extLst>
          </p:cNvPr>
          <p:cNvSpPr>
            <a:spLocks noGrp="1"/>
          </p:cNvSpPr>
          <p:nvPr>
            <p:ph idx="1"/>
          </p:nvPr>
        </p:nvSpPr>
        <p:spPr>
          <a:xfrm>
            <a:off x="198783" y="768626"/>
            <a:ext cx="11782202" cy="5828066"/>
          </a:xfrm>
        </p:spPr>
        <p:txBody>
          <a:bodyPr>
            <a:normAutofit lnSpcReduction="10000"/>
          </a:bodyPr>
          <a:lstStyle/>
          <a:p>
            <a:r>
              <a:rPr lang="en-US" sz="2400" dirty="0"/>
              <a:t>Debtor-in-possession regime (co has control of business, property and affairs)</a:t>
            </a:r>
          </a:p>
          <a:p>
            <a:r>
              <a:rPr lang="en-US" sz="2400" dirty="0"/>
              <a:t>Director can act in ordinary course of business or with permission of SBRP or the court</a:t>
            </a:r>
          </a:p>
          <a:p>
            <a:pPr lvl="1"/>
            <a:r>
              <a:rPr lang="en-US" sz="2000" dirty="0"/>
              <a:t>Ordinary course of business </a:t>
            </a:r>
            <a:r>
              <a:rPr lang="en-US" sz="2000" u="sng" dirty="0"/>
              <a:t>does not include</a:t>
            </a:r>
            <a:r>
              <a:rPr lang="en-US" sz="2000" dirty="0"/>
              <a:t> paying admissible claims or selling the whole or part of the business </a:t>
            </a:r>
          </a:p>
          <a:p>
            <a:r>
              <a:rPr lang="en-US" sz="2200" dirty="0"/>
              <a:t>Transactions by SBRP, with permission of SBRP or with court leave can’t be set aside in liquidation</a:t>
            </a:r>
          </a:p>
          <a:p>
            <a:r>
              <a:rPr lang="en-US" sz="2400" dirty="0"/>
              <a:t>Goal is to propose a restructuring plan to the creditors (voting 50% in value of those voting)</a:t>
            </a:r>
          </a:p>
          <a:p>
            <a:pPr lvl="1"/>
            <a:r>
              <a:rPr lang="en-US" sz="2200" dirty="0"/>
              <a:t>Can involve debt compromise and/or deferment </a:t>
            </a:r>
          </a:p>
          <a:p>
            <a:pPr lvl="1"/>
            <a:r>
              <a:rPr lang="en-US" sz="2200" dirty="0"/>
              <a:t>Related party votes don’t count</a:t>
            </a:r>
          </a:p>
          <a:p>
            <a:pPr lvl="1"/>
            <a:r>
              <a:rPr lang="en-US" sz="2200" dirty="0"/>
              <a:t>Deemed insolvent if plan put to creditors</a:t>
            </a:r>
          </a:p>
          <a:p>
            <a:r>
              <a:rPr lang="en-US" sz="2400" dirty="0"/>
              <a:t>Appointment of small business restructuring practitioner (SBRP) by the directors</a:t>
            </a:r>
          </a:p>
          <a:p>
            <a:pPr lvl="1"/>
            <a:r>
              <a:rPr lang="en-US" sz="2200" dirty="0"/>
              <a:t>Dir resolve ‘</a:t>
            </a:r>
            <a:r>
              <a:rPr lang="en-AU" sz="2200" dirty="0"/>
              <a:t>reasonable grounds for suspecting that the company is insolvent, or is likely to become insolvent at some future time’</a:t>
            </a:r>
          </a:p>
          <a:p>
            <a:r>
              <a:rPr lang="en-AU" sz="2400" dirty="0"/>
              <a:t>Restructuring starts when SBRP appointed (entry into a plan ends the restructuring)</a:t>
            </a:r>
          </a:p>
          <a:p>
            <a:r>
              <a:rPr lang="en-AU" sz="2400" dirty="0"/>
              <a:t>SBRP must be a registered co liquidator </a:t>
            </a:r>
          </a:p>
          <a:p>
            <a:pPr lvl="1"/>
            <a:r>
              <a:rPr lang="en-AU" sz="2200" dirty="0"/>
              <a:t>New class of liquidator may be created</a:t>
            </a:r>
            <a:endParaRPr lang="en-US" dirty="0"/>
          </a:p>
        </p:txBody>
      </p:sp>
    </p:spTree>
    <p:extLst>
      <p:ext uri="{BB962C8B-B14F-4D97-AF65-F5344CB8AC3E}">
        <p14:creationId xmlns:p14="http://schemas.microsoft.com/office/powerpoint/2010/main" val="2281158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9683C-37F7-EB40-9620-4D0B16DDB571}"/>
              </a:ext>
            </a:extLst>
          </p:cNvPr>
          <p:cNvSpPr>
            <a:spLocks noGrp="1"/>
          </p:cNvSpPr>
          <p:nvPr>
            <p:ph type="title"/>
          </p:nvPr>
        </p:nvSpPr>
        <p:spPr>
          <a:xfrm>
            <a:off x="2231136" y="156309"/>
            <a:ext cx="7729728" cy="585813"/>
          </a:xfrm>
        </p:spPr>
        <p:txBody>
          <a:bodyPr>
            <a:normAutofit fontScale="90000"/>
          </a:bodyPr>
          <a:lstStyle/>
          <a:p>
            <a:pPr algn="ctr"/>
            <a:r>
              <a:rPr lang="en-US" b="1" dirty="0">
                <a:latin typeface="+mn-lt"/>
              </a:rPr>
              <a:t>New Part 5.3B-eligibility</a:t>
            </a:r>
          </a:p>
        </p:txBody>
      </p:sp>
      <p:sp>
        <p:nvSpPr>
          <p:cNvPr id="3" name="Content Placeholder 2">
            <a:extLst>
              <a:ext uri="{FF2B5EF4-FFF2-40B4-BE49-F238E27FC236}">
                <a16:creationId xmlns:a16="http://schemas.microsoft.com/office/drawing/2014/main" id="{B24C41B2-CB81-564E-B5F9-F4C51B977A57}"/>
              </a:ext>
            </a:extLst>
          </p:cNvPr>
          <p:cNvSpPr>
            <a:spLocks noGrp="1"/>
          </p:cNvSpPr>
          <p:nvPr>
            <p:ph idx="1"/>
          </p:nvPr>
        </p:nvSpPr>
        <p:spPr>
          <a:xfrm>
            <a:off x="503583" y="967410"/>
            <a:ext cx="11343860" cy="5250510"/>
          </a:xfrm>
        </p:spPr>
        <p:txBody>
          <a:bodyPr>
            <a:normAutofit lnSpcReduction="10000"/>
          </a:bodyPr>
          <a:lstStyle/>
          <a:p>
            <a:r>
              <a:rPr lang="en-AU" sz="2600" dirty="0"/>
              <a:t>Eligibility criteria </a:t>
            </a:r>
          </a:p>
          <a:p>
            <a:pPr lvl="1"/>
            <a:r>
              <a:rPr lang="en-AU" sz="2200" dirty="0"/>
              <a:t>Liabilities &lt;$1m</a:t>
            </a:r>
          </a:p>
          <a:p>
            <a:pPr lvl="1"/>
            <a:r>
              <a:rPr lang="en-AU" sz="2200" dirty="0"/>
              <a:t>No director (or former director in the last 12mth) has been a director of a co that has used restructuring or simple liquidation within 7 years prior</a:t>
            </a:r>
          </a:p>
          <a:p>
            <a:pPr lvl="1"/>
            <a:r>
              <a:rPr lang="en-AU" sz="2200" dirty="0"/>
              <a:t>Employee entitlements that are due and payable must be paid before putting a plan to creditors</a:t>
            </a:r>
          </a:p>
          <a:p>
            <a:pPr lvl="2"/>
            <a:r>
              <a:rPr lang="en-AU" sz="2000" dirty="0"/>
              <a:t>Why not allow payments to be made up in the plan?</a:t>
            </a:r>
          </a:p>
          <a:p>
            <a:pPr lvl="1"/>
            <a:r>
              <a:rPr lang="en-AU" sz="2200" dirty="0"/>
              <a:t>Tax lodgements need to be up to date</a:t>
            </a:r>
          </a:p>
          <a:p>
            <a:endParaRPr lang="en-AU" sz="2400" dirty="0"/>
          </a:p>
          <a:p>
            <a:r>
              <a:rPr lang="en-AU" sz="2400" dirty="0"/>
              <a:t>Directors can’t appoint if co in VA, DOCA, liquidation or already in restructuring</a:t>
            </a:r>
          </a:p>
          <a:p>
            <a:r>
              <a:rPr lang="en-AU" sz="2400" dirty="0"/>
              <a:t>Directors must make declaration to SBRP on eligibility and another if there are reasonable grounds to believe co no longer eligible</a:t>
            </a:r>
          </a:p>
          <a:p>
            <a:r>
              <a:rPr lang="en-AU" sz="2400" dirty="0"/>
              <a:t>Directors must make declaration that there have been no voidable transactions prior to the restructuring (if we assumed commencement was the relation back day)</a:t>
            </a:r>
          </a:p>
          <a:p>
            <a:pPr marL="0" indent="0">
              <a:buNone/>
            </a:pPr>
            <a:endParaRPr lang="en-AU" sz="2200" dirty="0"/>
          </a:p>
          <a:p>
            <a:endParaRPr lang="en-US" dirty="0"/>
          </a:p>
        </p:txBody>
      </p:sp>
    </p:spTree>
    <p:extLst>
      <p:ext uri="{BB962C8B-B14F-4D97-AF65-F5344CB8AC3E}">
        <p14:creationId xmlns:p14="http://schemas.microsoft.com/office/powerpoint/2010/main" val="2946130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233B-DD90-9D4C-A7CF-9A2A3DBE6BD3}"/>
              </a:ext>
            </a:extLst>
          </p:cNvPr>
          <p:cNvSpPr>
            <a:spLocks noGrp="1"/>
          </p:cNvSpPr>
          <p:nvPr>
            <p:ph type="title"/>
          </p:nvPr>
        </p:nvSpPr>
        <p:spPr>
          <a:xfrm>
            <a:off x="901148" y="261308"/>
            <a:ext cx="10654748" cy="418630"/>
          </a:xfrm>
        </p:spPr>
        <p:txBody>
          <a:bodyPr>
            <a:normAutofit fontScale="90000"/>
          </a:bodyPr>
          <a:lstStyle/>
          <a:p>
            <a:pPr algn="ctr"/>
            <a:r>
              <a:rPr lang="en-US" b="1" dirty="0">
                <a:latin typeface="+mn-lt"/>
              </a:rPr>
              <a:t>New Part 5.3B-effect of restructuring</a:t>
            </a:r>
          </a:p>
        </p:txBody>
      </p:sp>
      <p:sp>
        <p:nvSpPr>
          <p:cNvPr id="3" name="Content Placeholder 2">
            <a:extLst>
              <a:ext uri="{FF2B5EF4-FFF2-40B4-BE49-F238E27FC236}">
                <a16:creationId xmlns:a16="http://schemas.microsoft.com/office/drawing/2014/main" id="{2B1F8C65-AC16-2342-A791-2A1477EE7BBF}"/>
              </a:ext>
            </a:extLst>
          </p:cNvPr>
          <p:cNvSpPr>
            <a:spLocks noGrp="1"/>
          </p:cNvSpPr>
          <p:nvPr>
            <p:ph idx="1"/>
          </p:nvPr>
        </p:nvSpPr>
        <p:spPr>
          <a:xfrm>
            <a:off x="363415" y="867508"/>
            <a:ext cx="11617570" cy="5729184"/>
          </a:xfrm>
        </p:spPr>
        <p:txBody>
          <a:bodyPr>
            <a:normAutofit fontScale="92500" lnSpcReduction="10000"/>
          </a:bodyPr>
          <a:lstStyle/>
          <a:p>
            <a:r>
              <a:rPr lang="en-US" sz="2400" dirty="0"/>
              <a:t>Copies large portions of voluntary administration</a:t>
            </a:r>
          </a:p>
          <a:p>
            <a:r>
              <a:rPr lang="en-US" sz="2400" dirty="0"/>
              <a:t>Stay on most secured creditors, owners and lessors during restructuring</a:t>
            </a:r>
          </a:p>
          <a:p>
            <a:pPr lvl="1"/>
            <a:r>
              <a:rPr lang="en-US" sz="2200" dirty="0"/>
              <a:t>Vesting of unperfected security interests will apply</a:t>
            </a:r>
          </a:p>
          <a:p>
            <a:pPr lvl="1"/>
            <a:r>
              <a:rPr lang="en-US" sz="2200" dirty="0"/>
              <a:t>Employee entitlements are not admissible debts</a:t>
            </a:r>
          </a:p>
          <a:p>
            <a:r>
              <a:rPr lang="en-US" sz="2400" dirty="0"/>
              <a:t>Stay on unsecured creditors and enforcement processes</a:t>
            </a:r>
          </a:p>
          <a:p>
            <a:r>
              <a:rPr lang="en-US" sz="2400" dirty="0"/>
              <a:t>Ipso facto protections apply</a:t>
            </a:r>
          </a:p>
          <a:p>
            <a:r>
              <a:rPr lang="en-US" sz="2400" dirty="0"/>
              <a:t>Restructuring won’t trigger director guarantees over co debt (or guarantees of spouse or relative)</a:t>
            </a:r>
          </a:p>
          <a:p>
            <a:pPr lvl="1"/>
            <a:r>
              <a:rPr lang="en-US" sz="2200" dirty="0"/>
              <a:t>Only applies during restructuring, not during the plan itself </a:t>
            </a:r>
          </a:p>
          <a:p>
            <a:r>
              <a:rPr lang="en-US" sz="2400" dirty="0"/>
              <a:t>Restructuring lasts for 20bd + 15bd to vote</a:t>
            </a:r>
          </a:p>
          <a:p>
            <a:pPr lvl="1"/>
            <a:r>
              <a:rPr lang="en-US" sz="2200" dirty="0"/>
              <a:t>Creditors vote remotely-not in a meeting</a:t>
            </a:r>
          </a:p>
          <a:p>
            <a:r>
              <a:rPr lang="en-US" sz="2400" dirty="0"/>
              <a:t>Directors can terminate restructuring at any time by serving notice on SBRP</a:t>
            </a:r>
          </a:p>
          <a:p>
            <a:r>
              <a:rPr lang="en-US" sz="2400" dirty="0"/>
              <a:t>SBRP has discretion to terminate restructuring if not in the interests of creditors</a:t>
            </a:r>
          </a:p>
          <a:p>
            <a:r>
              <a:rPr lang="en-US" sz="2400" u="sng" dirty="0"/>
              <a:t>Note: termination of restructuring does not result in CVL</a:t>
            </a:r>
          </a:p>
          <a:p>
            <a:pPr lvl="1"/>
            <a:r>
              <a:rPr lang="en-US" sz="2200" dirty="0"/>
              <a:t>SBRP can seek a court termination and winding up order</a:t>
            </a:r>
          </a:p>
          <a:p>
            <a:r>
              <a:rPr lang="en-US" sz="2400" dirty="0"/>
              <a:t>Court can make any order it thinks appropriate: s458A (equivalent to s447A in VA)</a:t>
            </a:r>
          </a:p>
        </p:txBody>
      </p:sp>
    </p:spTree>
    <p:extLst>
      <p:ext uri="{BB962C8B-B14F-4D97-AF65-F5344CB8AC3E}">
        <p14:creationId xmlns:p14="http://schemas.microsoft.com/office/powerpoint/2010/main" val="1098442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233B-DD90-9D4C-A7CF-9A2A3DBE6BD3}"/>
              </a:ext>
            </a:extLst>
          </p:cNvPr>
          <p:cNvSpPr>
            <a:spLocks noGrp="1"/>
          </p:cNvSpPr>
          <p:nvPr>
            <p:ph type="title"/>
          </p:nvPr>
        </p:nvSpPr>
        <p:spPr>
          <a:xfrm>
            <a:off x="2231136" y="261308"/>
            <a:ext cx="7729728" cy="418630"/>
          </a:xfrm>
        </p:spPr>
        <p:txBody>
          <a:bodyPr>
            <a:normAutofit fontScale="90000"/>
          </a:bodyPr>
          <a:lstStyle/>
          <a:p>
            <a:r>
              <a:rPr lang="en-US" b="1" dirty="0">
                <a:latin typeface="+mn-lt"/>
              </a:rPr>
              <a:t>New Part 5.3B-role of SBRP</a:t>
            </a:r>
          </a:p>
        </p:txBody>
      </p:sp>
      <p:sp>
        <p:nvSpPr>
          <p:cNvPr id="3" name="Content Placeholder 2">
            <a:extLst>
              <a:ext uri="{FF2B5EF4-FFF2-40B4-BE49-F238E27FC236}">
                <a16:creationId xmlns:a16="http://schemas.microsoft.com/office/drawing/2014/main" id="{2B1F8C65-AC16-2342-A791-2A1477EE7BBF}"/>
              </a:ext>
            </a:extLst>
          </p:cNvPr>
          <p:cNvSpPr>
            <a:spLocks noGrp="1"/>
          </p:cNvSpPr>
          <p:nvPr>
            <p:ph idx="1"/>
          </p:nvPr>
        </p:nvSpPr>
        <p:spPr>
          <a:xfrm>
            <a:off x="363415" y="867507"/>
            <a:ext cx="11617570" cy="5877849"/>
          </a:xfrm>
        </p:spPr>
        <p:txBody>
          <a:bodyPr>
            <a:normAutofit/>
          </a:bodyPr>
          <a:lstStyle/>
          <a:p>
            <a:r>
              <a:rPr lang="en-AU" sz="2400" dirty="0"/>
              <a:t>SBRP must lodge a DIRRI</a:t>
            </a:r>
          </a:p>
          <a:p>
            <a:r>
              <a:rPr lang="en-AU" sz="2400" dirty="0"/>
              <a:t>SBRP will be an officer of the company and acts as the company’s agent </a:t>
            </a:r>
          </a:p>
          <a:p>
            <a:pPr lvl="1"/>
            <a:r>
              <a:rPr lang="en-AU" dirty="0"/>
              <a:t>Should there be a duty to act in the interests of creditors?</a:t>
            </a:r>
          </a:p>
          <a:p>
            <a:r>
              <a:rPr lang="en-AU" sz="2400" dirty="0"/>
              <a:t>SBRP will be ‘external administrator’ under Insolvency Practice Schedule (Corporations)  </a:t>
            </a:r>
          </a:p>
          <a:p>
            <a:r>
              <a:rPr lang="en-AU" sz="2400" dirty="0"/>
              <a:t>SBRP certifies restructuring plan and documents provided to creditors before voting</a:t>
            </a:r>
          </a:p>
          <a:p>
            <a:pPr lvl="1"/>
            <a:r>
              <a:rPr lang="en-AU" dirty="0"/>
              <a:t>Liability risk for SBRP (reasonable steps to inquire into and verify co information)</a:t>
            </a:r>
          </a:p>
          <a:p>
            <a:r>
              <a:rPr lang="en-AU" sz="2400" dirty="0"/>
              <a:t>SBRP is paid a fixed fee on appointment and can only charge a percentage of distributions to creditors under a restructuring plan</a:t>
            </a:r>
          </a:p>
          <a:p>
            <a:endParaRPr lang="en-AU" sz="2400" dirty="0"/>
          </a:p>
          <a:p>
            <a:r>
              <a:rPr lang="en-AU" sz="2400" dirty="0"/>
              <a:t>Will this role be attractive for practitioners?</a:t>
            </a:r>
          </a:p>
          <a:p>
            <a:r>
              <a:rPr lang="en-AU" sz="2400" dirty="0"/>
              <a:t>There is a need for an interim advisory/assessor role to assist directors as to best course of action</a:t>
            </a:r>
          </a:p>
          <a:p>
            <a:r>
              <a:rPr lang="en-US" sz="2400" dirty="0">
                <a:hlinkClick r:id="rId2"/>
              </a:rPr>
              <a:t>https://australianinsolvencylaw.com/2020/10/09/a-new-system-for-sme-restructuring/</a:t>
            </a:r>
            <a:r>
              <a:rPr lang="en-US" sz="2400" dirty="0"/>
              <a:t> </a:t>
            </a:r>
          </a:p>
        </p:txBody>
      </p:sp>
    </p:spTree>
    <p:extLst>
      <p:ext uri="{BB962C8B-B14F-4D97-AF65-F5344CB8AC3E}">
        <p14:creationId xmlns:p14="http://schemas.microsoft.com/office/powerpoint/2010/main" val="18470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7260-FFA0-354D-96BB-B3D630D54078}"/>
              </a:ext>
            </a:extLst>
          </p:cNvPr>
          <p:cNvSpPr>
            <a:spLocks noGrp="1"/>
          </p:cNvSpPr>
          <p:nvPr>
            <p:ph type="title"/>
          </p:nvPr>
        </p:nvSpPr>
        <p:spPr>
          <a:xfrm>
            <a:off x="622851" y="202692"/>
            <a:ext cx="10601739" cy="559308"/>
          </a:xfrm>
        </p:spPr>
        <p:txBody>
          <a:bodyPr>
            <a:normAutofit fontScale="90000"/>
          </a:bodyPr>
          <a:lstStyle/>
          <a:p>
            <a:pPr algn="ctr"/>
            <a:r>
              <a:rPr lang="en-US" b="1" dirty="0">
                <a:latin typeface="+mn-lt"/>
              </a:rPr>
              <a:t>New Part 5.3B-what’s in it for directors?</a:t>
            </a:r>
          </a:p>
        </p:txBody>
      </p:sp>
      <p:sp>
        <p:nvSpPr>
          <p:cNvPr id="3" name="Content Placeholder 2">
            <a:extLst>
              <a:ext uri="{FF2B5EF4-FFF2-40B4-BE49-F238E27FC236}">
                <a16:creationId xmlns:a16="http://schemas.microsoft.com/office/drawing/2014/main" id="{ED199DD0-FB63-6047-9402-FAC5AE985296}"/>
              </a:ext>
            </a:extLst>
          </p:cNvPr>
          <p:cNvSpPr>
            <a:spLocks noGrp="1"/>
          </p:cNvSpPr>
          <p:nvPr>
            <p:ph idx="1"/>
          </p:nvPr>
        </p:nvSpPr>
        <p:spPr>
          <a:xfrm>
            <a:off x="398585" y="762000"/>
            <a:ext cx="11512061" cy="6008670"/>
          </a:xfrm>
        </p:spPr>
        <p:txBody>
          <a:bodyPr>
            <a:normAutofit fontScale="92500" lnSpcReduction="20000"/>
          </a:bodyPr>
          <a:lstStyle/>
          <a:p>
            <a:r>
              <a:rPr lang="en-US" sz="3000" dirty="0"/>
              <a:t>Protection against guarantees during restructuring (but not during plan)</a:t>
            </a:r>
          </a:p>
          <a:p>
            <a:r>
              <a:rPr lang="en-US" sz="3000" dirty="0"/>
              <a:t>Protection against insolvent trading during restructuring (new safe </a:t>
            </a:r>
            <a:r>
              <a:rPr lang="en-US" sz="3000" dirty="0" err="1"/>
              <a:t>harbour</a:t>
            </a:r>
            <a:r>
              <a:rPr lang="en-US" sz="3000" dirty="0"/>
              <a:t>)</a:t>
            </a:r>
          </a:p>
          <a:p>
            <a:pPr lvl="1"/>
            <a:r>
              <a:rPr lang="en-US" sz="2900" dirty="0"/>
              <a:t>As long as transaction in ordinary course of business or with permission of SBRP or court</a:t>
            </a:r>
          </a:p>
          <a:p>
            <a:r>
              <a:rPr lang="en-US" sz="3000" dirty="0"/>
              <a:t>Might help some businesses be saved</a:t>
            </a:r>
          </a:p>
          <a:p>
            <a:pPr lvl="1"/>
            <a:r>
              <a:rPr lang="en-US" sz="2600" dirty="0"/>
              <a:t>As at 10.3.21: 19 declarations of eligibility and 3 appointments on </a:t>
            </a:r>
            <a:r>
              <a:rPr lang="en-US" sz="2600" i="1" dirty="0"/>
              <a:t>Insolvency Notices</a:t>
            </a:r>
          </a:p>
          <a:p>
            <a:r>
              <a:rPr lang="en-US" sz="3000" dirty="0"/>
              <a:t>Protection from DPN</a:t>
            </a:r>
          </a:p>
          <a:p>
            <a:endParaRPr lang="en-US" sz="3000" dirty="0"/>
          </a:p>
          <a:p>
            <a:pPr marL="0" indent="0">
              <a:buNone/>
            </a:pPr>
            <a:r>
              <a:rPr lang="en-US" sz="3000" dirty="0"/>
              <a:t>However</a:t>
            </a:r>
          </a:p>
          <a:p>
            <a:r>
              <a:rPr lang="en-US" sz="3000" dirty="0"/>
              <a:t>Related party voting won’t count</a:t>
            </a:r>
          </a:p>
          <a:p>
            <a:r>
              <a:rPr lang="en-US" sz="3000" dirty="0"/>
              <a:t>Restrictions on eligibility will severely limit use</a:t>
            </a:r>
          </a:p>
          <a:p>
            <a:r>
              <a:rPr lang="en-US" sz="3000" dirty="0"/>
              <a:t>Lack of guarantee coverage during plan (or in bankruptcy) </a:t>
            </a:r>
          </a:p>
          <a:p>
            <a:r>
              <a:rPr lang="en-US" sz="3000" dirty="0"/>
              <a:t>How will ATO vote on plans? </a:t>
            </a:r>
          </a:p>
          <a:p>
            <a:r>
              <a:rPr lang="en-US" sz="3000" dirty="0"/>
              <a:t>Cost? </a:t>
            </a:r>
            <a:r>
              <a:rPr lang="en-US" sz="2400" b="1" dirty="0"/>
              <a:t> </a:t>
            </a:r>
            <a:r>
              <a:rPr lang="en-US" sz="2800" b="1" dirty="0"/>
              <a:t>Where is the incentive to do anything other than nothing/walk away?</a:t>
            </a:r>
          </a:p>
        </p:txBody>
      </p:sp>
    </p:spTree>
    <p:extLst>
      <p:ext uri="{BB962C8B-B14F-4D97-AF65-F5344CB8AC3E}">
        <p14:creationId xmlns:p14="http://schemas.microsoft.com/office/powerpoint/2010/main" val="287311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7260-FFA0-354D-96BB-B3D630D54078}"/>
              </a:ext>
            </a:extLst>
          </p:cNvPr>
          <p:cNvSpPr>
            <a:spLocks noGrp="1"/>
          </p:cNvSpPr>
          <p:nvPr>
            <p:ph type="title"/>
          </p:nvPr>
        </p:nvSpPr>
        <p:spPr>
          <a:xfrm>
            <a:off x="2231136" y="202692"/>
            <a:ext cx="7729728" cy="559308"/>
          </a:xfrm>
        </p:spPr>
        <p:txBody>
          <a:bodyPr>
            <a:normAutofit fontScale="90000"/>
          </a:bodyPr>
          <a:lstStyle/>
          <a:p>
            <a:pPr algn="ctr"/>
            <a:r>
              <a:rPr lang="en-US" b="1" dirty="0">
                <a:latin typeface="+mn-lt"/>
              </a:rPr>
              <a:t>New Simplified liquidation</a:t>
            </a:r>
          </a:p>
        </p:txBody>
      </p:sp>
      <p:sp>
        <p:nvSpPr>
          <p:cNvPr id="3" name="Content Placeholder 2">
            <a:extLst>
              <a:ext uri="{FF2B5EF4-FFF2-40B4-BE49-F238E27FC236}">
                <a16:creationId xmlns:a16="http://schemas.microsoft.com/office/drawing/2014/main" id="{ED199DD0-FB63-6047-9402-FAC5AE985296}"/>
              </a:ext>
            </a:extLst>
          </p:cNvPr>
          <p:cNvSpPr>
            <a:spLocks noGrp="1"/>
          </p:cNvSpPr>
          <p:nvPr>
            <p:ph idx="1"/>
          </p:nvPr>
        </p:nvSpPr>
        <p:spPr>
          <a:xfrm>
            <a:off x="398585" y="761999"/>
            <a:ext cx="11512061" cy="5959475"/>
          </a:xfrm>
        </p:spPr>
        <p:txBody>
          <a:bodyPr>
            <a:normAutofit/>
          </a:bodyPr>
          <a:lstStyle/>
          <a:p>
            <a:r>
              <a:rPr lang="en-US" sz="2200" dirty="0"/>
              <a:t>Only applies to CVLs</a:t>
            </a:r>
          </a:p>
          <a:p>
            <a:r>
              <a:rPr lang="en-US" sz="2200" dirty="0"/>
              <a:t>Dir must give declaration to </a:t>
            </a:r>
            <a:r>
              <a:rPr lang="en-US" sz="2200" dirty="0" err="1"/>
              <a:t>liq</a:t>
            </a:r>
            <a:r>
              <a:rPr lang="en-US" sz="2200" dirty="0"/>
              <a:t> that co eligible for simplified liquidation if they believe it is and declaration whether reasonable grounds to believe voidable trans occurred</a:t>
            </a:r>
          </a:p>
          <a:p>
            <a:pPr lvl="1"/>
            <a:r>
              <a:rPr lang="en-US" sz="2000" dirty="0"/>
              <a:t>What if they don’t? Where is the incentive to do so?</a:t>
            </a:r>
          </a:p>
          <a:p>
            <a:r>
              <a:rPr lang="en-US" sz="2200" dirty="0"/>
              <a:t>Liquidator may adopt simplified liquidation</a:t>
            </a:r>
          </a:p>
          <a:p>
            <a:pPr lvl="1"/>
            <a:r>
              <a:rPr lang="en-US" sz="2000" dirty="0"/>
              <a:t>Not if &gt;20bd since CVL, or if prior notice not given to creditors and members or if creditors owed 25% or more object </a:t>
            </a:r>
          </a:p>
          <a:p>
            <a:pPr lvl="1"/>
            <a:r>
              <a:rPr lang="en-US" sz="2000" dirty="0"/>
              <a:t>Does not apply to ASIC ordered CVL</a:t>
            </a:r>
          </a:p>
          <a:p>
            <a:pPr lvl="1"/>
            <a:r>
              <a:rPr lang="en-US" sz="2000" dirty="0"/>
              <a:t>Similar criteria to new Pt 5.3B</a:t>
            </a:r>
          </a:p>
          <a:p>
            <a:pPr lvl="1"/>
            <a:r>
              <a:rPr lang="en-US" sz="2000" dirty="0"/>
              <a:t>Liquidator can cease simplified liquidation and proceed with standard liquidation</a:t>
            </a:r>
          </a:p>
          <a:p>
            <a:r>
              <a:rPr lang="en-US" sz="2200" dirty="0"/>
              <a:t>No COI, no reviewing liquidator, no creditor meetings</a:t>
            </a:r>
          </a:p>
          <a:p>
            <a:pPr lvl="1"/>
            <a:r>
              <a:rPr lang="en-US" sz="2000" dirty="0"/>
              <a:t>Limits on unfair preference recovery (&gt;3mths or &lt;3months and under $30k; and no related party)</a:t>
            </a:r>
          </a:p>
          <a:p>
            <a:pPr lvl="1"/>
            <a:r>
              <a:rPr lang="en-US" sz="2000" dirty="0"/>
              <a:t>Limited reporting obligations (</a:t>
            </a:r>
            <a:r>
              <a:rPr lang="en-US" sz="2000" dirty="0" err="1"/>
              <a:t>eg</a:t>
            </a:r>
            <a:r>
              <a:rPr lang="en-US" sz="2000" dirty="0"/>
              <a:t> offence report)</a:t>
            </a:r>
          </a:p>
          <a:p>
            <a:r>
              <a:rPr lang="en-US" sz="2200" dirty="0"/>
              <a:t>Simple liquidation must cease if </a:t>
            </a:r>
            <a:r>
              <a:rPr lang="en-US" sz="2200" dirty="0" err="1"/>
              <a:t>liq</a:t>
            </a:r>
            <a:r>
              <a:rPr lang="en-US" sz="2200" dirty="0"/>
              <a:t> believes </a:t>
            </a:r>
            <a:r>
              <a:rPr lang="en-US" sz="2200" dirty="0" err="1"/>
              <a:t>dir</a:t>
            </a:r>
            <a:r>
              <a:rPr lang="en-US" sz="2200" dirty="0"/>
              <a:t> engaged in fraud or dishonesty</a:t>
            </a:r>
          </a:p>
          <a:p>
            <a:r>
              <a:rPr lang="en-US" sz="2200" dirty="0"/>
              <a:t>Creditor requests for information? FEG information requests? ASIC fees?</a:t>
            </a:r>
          </a:p>
        </p:txBody>
      </p:sp>
      <p:sp>
        <p:nvSpPr>
          <p:cNvPr id="4" name="Slide Number Placeholder 3">
            <a:extLst>
              <a:ext uri="{FF2B5EF4-FFF2-40B4-BE49-F238E27FC236}">
                <a16:creationId xmlns:a16="http://schemas.microsoft.com/office/drawing/2014/main" id="{27C46293-6D51-4B4B-A524-FFC06A9E6AE4}"/>
              </a:ext>
            </a:extLst>
          </p:cNvPr>
          <p:cNvSpPr>
            <a:spLocks noGrp="1"/>
          </p:cNvSpPr>
          <p:nvPr>
            <p:ph type="sldNum" sz="quarter" idx="12"/>
          </p:nvPr>
        </p:nvSpPr>
        <p:spPr/>
        <p:txBody>
          <a:bodyPr/>
          <a:lstStyle/>
          <a:p>
            <a:fld id="{F9C7A578-EEF5-3A40-8809-F7024A8EB06A}" type="slidenum">
              <a:rPr lang="en-US" smtClean="0"/>
              <a:t>11</a:t>
            </a:fld>
            <a:endParaRPr lang="en-US"/>
          </a:p>
        </p:txBody>
      </p:sp>
    </p:spTree>
    <p:extLst>
      <p:ext uri="{BB962C8B-B14F-4D97-AF65-F5344CB8AC3E}">
        <p14:creationId xmlns:p14="http://schemas.microsoft.com/office/powerpoint/2010/main" val="4153079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B8C-EF26-034E-9078-DAA685EFCC3F}"/>
              </a:ext>
            </a:extLst>
          </p:cNvPr>
          <p:cNvSpPr>
            <a:spLocks noGrp="1"/>
          </p:cNvSpPr>
          <p:nvPr>
            <p:ph type="title"/>
          </p:nvPr>
        </p:nvSpPr>
        <p:spPr>
          <a:xfrm>
            <a:off x="838200" y="365125"/>
            <a:ext cx="10515600" cy="662291"/>
          </a:xfrm>
        </p:spPr>
        <p:txBody>
          <a:bodyPr>
            <a:normAutofit fontScale="90000"/>
          </a:bodyPr>
          <a:lstStyle/>
          <a:p>
            <a:pPr algn="ctr"/>
            <a:r>
              <a:rPr lang="en-US" b="1" dirty="0">
                <a:latin typeface="+mn-lt"/>
              </a:rPr>
              <a:t>Safe </a:t>
            </a:r>
            <a:r>
              <a:rPr lang="en-US" b="1" dirty="0" err="1">
                <a:latin typeface="+mn-lt"/>
              </a:rPr>
              <a:t>harbour</a:t>
            </a:r>
            <a:r>
              <a:rPr lang="en-US" b="1" dirty="0">
                <a:latin typeface="+mn-lt"/>
              </a:rPr>
              <a:t> reforms</a:t>
            </a:r>
          </a:p>
        </p:txBody>
      </p:sp>
      <p:sp>
        <p:nvSpPr>
          <p:cNvPr id="3" name="Content Placeholder 2">
            <a:extLst>
              <a:ext uri="{FF2B5EF4-FFF2-40B4-BE49-F238E27FC236}">
                <a16:creationId xmlns:a16="http://schemas.microsoft.com/office/drawing/2014/main" id="{A2086F7B-A61F-FA4F-ACA1-FA5467542034}"/>
              </a:ext>
            </a:extLst>
          </p:cNvPr>
          <p:cNvSpPr>
            <a:spLocks noGrp="1"/>
          </p:cNvSpPr>
          <p:nvPr>
            <p:ph idx="1"/>
          </p:nvPr>
        </p:nvSpPr>
        <p:spPr>
          <a:xfrm>
            <a:off x="410965" y="1027416"/>
            <a:ext cx="11558427" cy="5661483"/>
          </a:xfrm>
        </p:spPr>
        <p:txBody>
          <a:bodyPr/>
          <a:lstStyle/>
          <a:p>
            <a:r>
              <a:rPr lang="en-US" dirty="0"/>
              <a:t>Extension of safe </a:t>
            </a:r>
            <a:r>
              <a:rPr lang="en-US" dirty="0" err="1"/>
              <a:t>harbour</a:t>
            </a:r>
            <a:r>
              <a:rPr lang="en-US" dirty="0"/>
              <a:t> to restructuring (s588GAAB)</a:t>
            </a:r>
          </a:p>
          <a:p>
            <a:pPr lvl="1"/>
            <a:r>
              <a:rPr lang="en-US" dirty="0"/>
              <a:t>Debts incurred in the ordinary course of business or with SBRP consent or court order</a:t>
            </a:r>
          </a:p>
          <a:p>
            <a:r>
              <a:rPr lang="en-US" dirty="0"/>
              <a:t>COVID safe </a:t>
            </a:r>
            <a:r>
              <a:rPr lang="en-US" dirty="0" err="1"/>
              <a:t>harbour</a:t>
            </a:r>
            <a:r>
              <a:rPr lang="en-US" dirty="0"/>
              <a:t> (s588GAAA)</a:t>
            </a:r>
          </a:p>
          <a:p>
            <a:pPr lvl="1"/>
            <a:r>
              <a:rPr lang="en-US" dirty="0"/>
              <a:t>Debts incurred in the ordinary course of business from 24.3.21 to 31.12.21</a:t>
            </a:r>
          </a:p>
          <a:p>
            <a:pPr lvl="1"/>
            <a:r>
              <a:rPr lang="en-US" dirty="0"/>
              <a:t>And before any appointment </a:t>
            </a:r>
            <a:r>
              <a:rPr lang="en-US" b="1" i="1" dirty="0"/>
              <a:t>during that period</a:t>
            </a:r>
          </a:p>
          <a:p>
            <a:endParaRPr lang="en-US" dirty="0"/>
          </a:p>
          <a:p>
            <a:r>
              <a:rPr lang="en-US" dirty="0"/>
              <a:t>‘temporary restructuring relief’ (s588GAAC)</a:t>
            </a:r>
          </a:p>
          <a:p>
            <a:pPr lvl="1"/>
            <a:r>
              <a:rPr lang="en-US" dirty="0"/>
              <a:t>Declaration lodged between 1 Jan-31 March 2021</a:t>
            </a:r>
          </a:p>
          <a:p>
            <a:pPr lvl="1"/>
            <a:r>
              <a:rPr lang="en-US" dirty="0"/>
              <a:t>Declaration that co eligible for restructuring and board resolution passed</a:t>
            </a:r>
          </a:p>
          <a:p>
            <a:pPr lvl="1"/>
            <a:r>
              <a:rPr lang="en-US" dirty="0"/>
              <a:t>No SBRP appointed yet</a:t>
            </a:r>
          </a:p>
          <a:p>
            <a:pPr lvl="1"/>
            <a:r>
              <a:rPr lang="en-US" dirty="0"/>
              <a:t>Protection lasts for 3 months after publication or until end of April (limited cases)</a:t>
            </a:r>
          </a:p>
        </p:txBody>
      </p:sp>
    </p:spTree>
    <p:extLst>
      <p:ext uri="{BB962C8B-B14F-4D97-AF65-F5344CB8AC3E}">
        <p14:creationId xmlns:p14="http://schemas.microsoft.com/office/powerpoint/2010/main" val="2544246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person, posing, female&#10;&#10;Description automatically generated">
            <a:extLst>
              <a:ext uri="{FF2B5EF4-FFF2-40B4-BE49-F238E27FC236}">
                <a16:creationId xmlns:a16="http://schemas.microsoft.com/office/drawing/2014/main" id="{A5638155-4DEB-9748-BCB5-5E652C7B07A7}"/>
              </a:ext>
            </a:extLst>
          </p:cNvPr>
          <p:cNvPicPr>
            <a:picLocks noGrp="1" noChangeAspect="1"/>
          </p:cNvPicPr>
          <p:nvPr>
            <p:ph idx="1"/>
          </p:nvPr>
        </p:nvPicPr>
        <p:blipFill>
          <a:blip r:embed="rId2"/>
          <a:stretch>
            <a:fillRect/>
          </a:stretch>
        </p:blipFill>
        <p:spPr>
          <a:xfrm>
            <a:off x="2526321" y="288099"/>
            <a:ext cx="7139358" cy="6250487"/>
          </a:xfrm>
        </p:spPr>
      </p:pic>
    </p:spTree>
    <p:extLst>
      <p:ext uri="{BB962C8B-B14F-4D97-AF65-F5344CB8AC3E}">
        <p14:creationId xmlns:p14="http://schemas.microsoft.com/office/powerpoint/2010/main" val="357794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6EE83-495A-FC44-92CD-6D7F91B84BD5}"/>
              </a:ext>
            </a:extLst>
          </p:cNvPr>
          <p:cNvSpPr>
            <a:spLocks noGrp="1"/>
          </p:cNvSpPr>
          <p:nvPr>
            <p:ph type="title"/>
          </p:nvPr>
        </p:nvSpPr>
        <p:spPr>
          <a:xfrm>
            <a:off x="581192" y="263236"/>
            <a:ext cx="11029616" cy="445681"/>
          </a:xfrm>
        </p:spPr>
        <p:txBody>
          <a:bodyPr>
            <a:normAutofit fontScale="90000"/>
          </a:bodyPr>
          <a:lstStyle/>
          <a:p>
            <a:pPr algn="ctr"/>
            <a:r>
              <a:rPr lang="en-US" sz="3600" b="1" dirty="0">
                <a:latin typeface="+mn-lt"/>
              </a:rPr>
              <a:t>Creditor defeating dispositions</a:t>
            </a:r>
          </a:p>
        </p:txBody>
      </p:sp>
      <p:sp>
        <p:nvSpPr>
          <p:cNvPr id="3" name="Content Placeholder 2">
            <a:extLst>
              <a:ext uri="{FF2B5EF4-FFF2-40B4-BE49-F238E27FC236}">
                <a16:creationId xmlns:a16="http://schemas.microsoft.com/office/drawing/2014/main" id="{508D7868-81F4-E44B-90AD-41BCE04A2590}"/>
              </a:ext>
            </a:extLst>
          </p:cNvPr>
          <p:cNvSpPr>
            <a:spLocks noGrp="1"/>
          </p:cNvSpPr>
          <p:nvPr>
            <p:ph idx="1"/>
          </p:nvPr>
        </p:nvSpPr>
        <p:spPr>
          <a:xfrm>
            <a:off x="581192" y="1140431"/>
            <a:ext cx="11306008" cy="5454333"/>
          </a:xfrm>
        </p:spPr>
        <p:txBody>
          <a:bodyPr>
            <a:normAutofit/>
          </a:bodyPr>
          <a:lstStyle/>
          <a:p>
            <a:r>
              <a:rPr lang="en-US" sz="2600" dirty="0"/>
              <a:t>New provision that applies effects test (no intention needed): s588FDB</a:t>
            </a:r>
          </a:p>
          <a:p>
            <a:r>
              <a:rPr lang="en-US" sz="2600" dirty="0"/>
              <a:t>Disposition that has the effect of:</a:t>
            </a:r>
          </a:p>
          <a:p>
            <a:pPr lvl="1"/>
            <a:r>
              <a:rPr lang="en-US" sz="2200" dirty="0"/>
              <a:t>Preventing property from becoming available for the benefit of the co creditors in the winding up; or</a:t>
            </a:r>
          </a:p>
          <a:p>
            <a:pPr lvl="1"/>
            <a:r>
              <a:rPr lang="en-US" sz="2200" dirty="0"/>
              <a:t>Hindering, or significantly delaying, the process of making the property available for the benefit of creditors in the winding up</a:t>
            </a:r>
          </a:p>
          <a:p>
            <a:r>
              <a:rPr lang="en-US" sz="2600" dirty="0"/>
              <a:t>Disposition is voidable if (s588FE(6B)):</a:t>
            </a:r>
          </a:p>
          <a:p>
            <a:pPr lvl="1"/>
            <a:r>
              <a:rPr lang="en-US" sz="2200" dirty="0"/>
              <a:t>Co was insolvent at time of the transaction</a:t>
            </a:r>
          </a:p>
          <a:p>
            <a:pPr lvl="1"/>
            <a:r>
              <a:rPr lang="en-US" sz="2200" dirty="0"/>
              <a:t>Co became insolvent because of the transaction</a:t>
            </a:r>
          </a:p>
          <a:p>
            <a:pPr lvl="1"/>
            <a:r>
              <a:rPr lang="en-US" sz="2200" dirty="0"/>
              <a:t>Within 12mths of disposition co enters external administration (liquidation, VA) as a direct or indirect result of the transaction</a:t>
            </a:r>
          </a:p>
          <a:p>
            <a:r>
              <a:rPr lang="en-US" sz="2400" dirty="0"/>
              <a:t>Limited protection if safe harbour satisfied or if market value consideration given</a:t>
            </a:r>
          </a:p>
          <a:p>
            <a:r>
              <a:rPr lang="en-US" sz="2400" dirty="0"/>
              <a:t>Doesn’t apply to actions by a liquidator, VA, SBRP, or under restructuring plan or a DOCA or scheme</a:t>
            </a:r>
          </a:p>
          <a:p>
            <a:endParaRPr lang="en-US" sz="2400" dirty="0"/>
          </a:p>
        </p:txBody>
      </p:sp>
    </p:spTree>
    <p:extLst>
      <p:ext uri="{BB962C8B-B14F-4D97-AF65-F5344CB8AC3E}">
        <p14:creationId xmlns:p14="http://schemas.microsoft.com/office/powerpoint/2010/main" val="43285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A70CA-BFE0-1345-8683-F0794BB123FE}"/>
              </a:ext>
            </a:extLst>
          </p:cNvPr>
          <p:cNvSpPr>
            <a:spLocks noGrp="1"/>
          </p:cNvSpPr>
          <p:nvPr>
            <p:ph type="title"/>
          </p:nvPr>
        </p:nvSpPr>
        <p:spPr>
          <a:xfrm>
            <a:off x="838200" y="365125"/>
            <a:ext cx="10515600" cy="549275"/>
          </a:xfrm>
        </p:spPr>
        <p:txBody>
          <a:bodyPr>
            <a:normAutofit/>
          </a:bodyPr>
          <a:lstStyle/>
          <a:p>
            <a:pPr algn="ctr"/>
            <a:r>
              <a:rPr lang="en-US" sz="3000" b="1" dirty="0">
                <a:latin typeface="+mn-lt"/>
              </a:rPr>
              <a:t>New civil and criminal liability</a:t>
            </a:r>
          </a:p>
        </p:txBody>
      </p:sp>
      <p:sp>
        <p:nvSpPr>
          <p:cNvPr id="3" name="Content Placeholder 2">
            <a:extLst>
              <a:ext uri="{FF2B5EF4-FFF2-40B4-BE49-F238E27FC236}">
                <a16:creationId xmlns:a16="http://schemas.microsoft.com/office/drawing/2014/main" id="{6A86E094-3634-6447-B6A6-0FF91E0D42CC}"/>
              </a:ext>
            </a:extLst>
          </p:cNvPr>
          <p:cNvSpPr>
            <a:spLocks noGrp="1"/>
          </p:cNvSpPr>
          <p:nvPr>
            <p:ph idx="1"/>
          </p:nvPr>
        </p:nvSpPr>
        <p:spPr>
          <a:xfrm>
            <a:off x="581192" y="1058238"/>
            <a:ext cx="11029615" cy="5536526"/>
          </a:xfrm>
        </p:spPr>
        <p:txBody>
          <a:bodyPr>
            <a:normAutofit/>
          </a:bodyPr>
          <a:lstStyle/>
          <a:p>
            <a:r>
              <a:rPr lang="en-US" dirty="0"/>
              <a:t>New officer’s duty to prevent a creditor defeating disposition (s588GAB)</a:t>
            </a:r>
          </a:p>
          <a:p>
            <a:pPr lvl="1"/>
            <a:r>
              <a:rPr lang="en-US" sz="2600" dirty="0"/>
              <a:t>Strict liability offence (conduct that results in a creditor defeating disposition)</a:t>
            </a:r>
          </a:p>
          <a:p>
            <a:pPr lvl="1"/>
            <a:r>
              <a:rPr lang="en-US" sz="2600" dirty="0"/>
              <a:t>Civil penalty provision requires knowledge (or a reasonable person would know) that it would be a creditor defeating disposition</a:t>
            </a:r>
          </a:p>
          <a:p>
            <a:r>
              <a:rPr lang="en-US" dirty="0"/>
              <a:t>New offence and civil penalty provision for ‘procuring creditor defeating disposition’ (s588GAC)</a:t>
            </a:r>
          </a:p>
          <a:p>
            <a:pPr lvl="1"/>
            <a:r>
              <a:rPr lang="en-US" sz="2600" dirty="0"/>
              <a:t>Procuring, inciting, inducing or encouraging the making of a creditor defeating disposition</a:t>
            </a:r>
          </a:p>
          <a:p>
            <a:r>
              <a:rPr lang="en-US" dirty="0"/>
              <a:t>These apply regardless of whether co is insolvent and also if co ceases business or enters external administration within 12 </a:t>
            </a:r>
            <a:r>
              <a:rPr lang="en-US" dirty="0" err="1"/>
              <a:t>mths</a:t>
            </a:r>
            <a:r>
              <a:rPr lang="en-US" dirty="0"/>
              <a:t> </a:t>
            </a:r>
          </a:p>
          <a:p>
            <a:r>
              <a:rPr lang="en-US" dirty="0" err="1"/>
              <a:t>Defence</a:t>
            </a:r>
            <a:r>
              <a:rPr lang="en-US" dirty="0"/>
              <a:t> is disposition made under a scheme, a DOCA or by a liquidator or for market value or where safe </a:t>
            </a:r>
            <a:r>
              <a:rPr lang="en-US" dirty="0" err="1"/>
              <a:t>harbour</a:t>
            </a:r>
            <a:r>
              <a:rPr lang="en-US" dirty="0"/>
              <a:t> (s588GA) applies</a:t>
            </a:r>
          </a:p>
        </p:txBody>
      </p:sp>
    </p:spTree>
    <p:extLst>
      <p:ext uri="{BB962C8B-B14F-4D97-AF65-F5344CB8AC3E}">
        <p14:creationId xmlns:p14="http://schemas.microsoft.com/office/powerpoint/2010/main" val="2207560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DD65B-09AB-BD42-BE49-B76EE9C73529}"/>
              </a:ext>
            </a:extLst>
          </p:cNvPr>
          <p:cNvSpPr>
            <a:spLocks noGrp="1"/>
          </p:cNvSpPr>
          <p:nvPr>
            <p:ph type="title"/>
          </p:nvPr>
        </p:nvSpPr>
        <p:spPr>
          <a:xfrm>
            <a:off x="838200" y="365126"/>
            <a:ext cx="10515600" cy="590372"/>
          </a:xfrm>
        </p:spPr>
        <p:txBody>
          <a:bodyPr>
            <a:normAutofit/>
          </a:bodyPr>
          <a:lstStyle/>
          <a:p>
            <a:pPr algn="ctr"/>
            <a:r>
              <a:rPr lang="en-US" sz="3000" b="1" dirty="0">
                <a:latin typeface="+mn-lt"/>
              </a:rPr>
              <a:t>ASIC order to transfer property</a:t>
            </a:r>
          </a:p>
        </p:txBody>
      </p:sp>
      <p:sp>
        <p:nvSpPr>
          <p:cNvPr id="3" name="Content Placeholder 2">
            <a:extLst>
              <a:ext uri="{FF2B5EF4-FFF2-40B4-BE49-F238E27FC236}">
                <a16:creationId xmlns:a16="http://schemas.microsoft.com/office/drawing/2014/main" id="{6A214875-A877-2744-9DC0-27D3B880F154}"/>
              </a:ext>
            </a:extLst>
          </p:cNvPr>
          <p:cNvSpPr>
            <a:spLocks noGrp="1"/>
          </p:cNvSpPr>
          <p:nvPr>
            <p:ph idx="1"/>
          </p:nvPr>
        </p:nvSpPr>
        <p:spPr>
          <a:xfrm>
            <a:off x="581192" y="1150706"/>
            <a:ext cx="11306008" cy="5416349"/>
          </a:xfrm>
        </p:spPr>
        <p:txBody>
          <a:bodyPr>
            <a:normAutofit/>
          </a:bodyPr>
          <a:lstStyle/>
          <a:p>
            <a:r>
              <a:rPr lang="en-US" sz="2600" dirty="0"/>
              <a:t>ASIC may make order if a creditor defeating disposition has occurred (s588FGAA)</a:t>
            </a:r>
          </a:p>
          <a:p>
            <a:pPr lvl="1"/>
            <a:r>
              <a:rPr lang="en-US" sz="2600" dirty="0"/>
              <a:t>Order on application by a liquidator or on ASIC’s own initiative </a:t>
            </a:r>
          </a:p>
          <a:p>
            <a:pPr lvl="1"/>
            <a:r>
              <a:rPr lang="en-US" sz="2600" dirty="0"/>
              <a:t>No need for court order (i.e. based solely on ASIC determination)</a:t>
            </a:r>
          </a:p>
          <a:p>
            <a:endParaRPr lang="en-US" sz="2600" dirty="0"/>
          </a:p>
          <a:p>
            <a:r>
              <a:rPr lang="en-US" sz="2600" dirty="0"/>
              <a:t>ASIC may order transfer of disposed property to company, require payment of value of benefits received by transferee and/or require transfer of proceeds of property</a:t>
            </a:r>
          </a:p>
          <a:p>
            <a:endParaRPr lang="en-US" sz="2600" dirty="0"/>
          </a:p>
          <a:p>
            <a:r>
              <a:rPr lang="en-US" sz="2600" dirty="0"/>
              <a:t>ASIC may vary or revoke order; court may set aside order</a:t>
            </a:r>
          </a:p>
          <a:p>
            <a:endParaRPr lang="en-US" sz="2600" dirty="0"/>
          </a:p>
          <a:p>
            <a:r>
              <a:rPr lang="en-US" sz="2600" dirty="0"/>
              <a:t>Failure to comply with order is a criminal offence</a:t>
            </a:r>
          </a:p>
        </p:txBody>
      </p:sp>
    </p:spTree>
    <p:extLst>
      <p:ext uri="{BB962C8B-B14F-4D97-AF65-F5344CB8AC3E}">
        <p14:creationId xmlns:p14="http://schemas.microsoft.com/office/powerpoint/2010/main" val="3022042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tack of books&#10;&#10;Description automatically generated with low confidence">
            <a:extLst>
              <a:ext uri="{FF2B5EF4-FFF2-40B4-BE49-F238E27FC236}">
                <a16:creationId xmlns:a16="http://schemas.microsoft.com/office/drawing/2014/main" id="{0C0AE901-E536-584B-A17B-6ACA5502A4F1}"/>
              </a:ext>
            </a:extLst>
          </p:cNvPr>
          <p:cNvPicPr>
            <a:picLocks noChangeAspect="1"/>
          </p:cNvPicPr>
          <p:nvPr/>
        </p:nvPicPr>
        <p:blipFill rotWithShape="1">
          <a:blip r:embed="rId2"/>
          <a:srcRect t="7020" b="8726"/>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80A16E99-C21C-7841-AF8E-560FF249597A}"/>
              </a:ext>
            </a:extLst>
          </p:cNvPr>
          <p:cNvSpPr txBox="1"/>
          <p:nvPr/>
        </p:nvSpPr>
        <p:spPr>
          <a:xfrm>
            <a:off x="8003569" y="300625"/>
            <a:ext cx="3795949" cy="492443"/>
          </a:xfrm>
          <a:prstGeom prst="rect">
            <a:avLst/>
          </a:prstGeom>
          <a:noFill/>
        </p:spPr>
        <p:txBody>
          <a:bodyPr wrap="square" rtlCol="0">
            <a:spAutoFit/>
          </a:bodyPr>
          <a:lstStyle/>
          <a:p>
            <a:r>
              <a:rPr lang="en-US" sz="2600" b="1" dirty="0">
                <a:solidFill>
                  <a:schemeClr val="bg1"/>
                </a:solidFill>
              </a:rPr>
              <a:t>What is not the answer?</a:t>
            </a:r>
          </a:p>
        </p:txBody>
      </p:sp>
    </p:spTree>
    <p:extLst>
      <p:ext uri="{BB962C8B-B14F-4D97-AF65-F5344CB8AC3E}">
        <p14:creationId xmlns:p14="http://schemas.microsoft.com/office/powerpoint/2010/main" val="2824875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8320351-9FA2-4A26-885B-BB8F3E490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8CD2EFB-78C2-4C6E-A6B9-4ED12FAD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A white board on a wooden surface&#10;&#10;Description automatically generated with medium confidence">
            <a:extLst>
              <a:ext uri="{FF2B5EF4-FFF2-40B4-BE49-F238E27FC236}">
                <a16:creationId xmlns:a16="http://schemas.microsoft.com/office/drawing/2014/main" id="{3F951FDB-E0D1-354B-8624-6210F951564D}"/>
              </a:ext>
            </a:extLst>
          </p:cNvPr>
          <p:cNvPicPr>
            <a:picLocks noChangeAspect="1"/>
          </p:cNvPicPr>
          <p:nvPr/>
        </p:nvPicPr>
        <p:blipFill rotWithShape="1">
          <a:blip r:embed="rId2">
            <a:alphaModFix amt="60000"/>
          </a:blip>
          <a:srcRect l="8783" r="2328"/>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68BC28E-B8DF-1D4E-B9B0-85031776F9E9}"/>
              </a:ext>
            </a:extLst>
          </p:cNvPr>
          <p:cNvSpPr txBox="1"/>
          <p:nvPr/>
        </p:nvSpPr>
        <p:spPr>
          <a:xfrm>
            <a:off x="647272" y="600427"/>
            <a:ext cx="10069496" cy="329990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dirty="0">
                <a:solidFill>
                  <a:srgbClr val="FFFFFF"/>
                </a:solidFill>
                <a:latin typeface="+mj-lt"/>
                <a:ea typeface="+mj-ea"/>
                <a:cs typeface="+mj-cs"/>
              </a:rPr>
              <a:t>We need to rethink insolvency law: </a:t>
            </a:r>
          </a:p>
          <a:p>
            <a:pPr>
              <a:lnSpc>
                <a:spcPct val="90000"/>
              </a:lnSpc>
              <a:spcBef>
                <a:spcPct val="0"/>
              </a:spcBef>
              <a:spcAft>
                <a:spcPts val="600"/>
              </a:spcAft>
            </a:pPr>
            <a:r>
              <a:rPr lang="en-US" sz="4600" dirty="0">
                <a:solidFill>
                  <a:srgbClr val="FFFFFF"/>
                </a:solidFill>
                <a:latin typeface="+mj-lt"/>
                <a:ea typeface="+mj-ea"/>
                <a:cs typeface="+mj-cs"/>
              </a:rPr>
              <a:t>let’s start with a blank slate and a wholesale review</a:t>
            </a:r>
          </a:p>
        </p:txBody>
      </p:sp>
    </p:spTree>
    <p:extLst>
      <p:ext uri="{BB962C8B-B14F-4D97-AF65-F5344CB8AC3E}">
        <p14:creationId xmlns:p14="http://schemas.microsoft.com/office/powerpoint/2010/main" val="4227561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01353A-85FD-2E49-AFC4-5194D4EC4607}"/>
              </a:ext>
            </a:extLst>
          </p:cNvPr>
          <p:cNvSpPr>
            <a:spLocks noGrp="1"/>
          </p:cNvSpPr>
          <p:nvPr>
            <p:ph idx="1"/>
          </p:nvPr>
        </p:nvSpPr>
        <p:spPr>
          <a:xfrm>
            <a:off x="766282" y="1857379"/>
            <a:ext cx="3799425" cy="3143241"/>
          </a:xfrm>
        </p:spPr>
        <p:txBody>
          <a:bodyPr>
            <a:normAutofit/>
          </a:bodyPr>
          <a:lstStyle/>
          <a:p>
            <a:pPr marL="0" indent="0">
              <a:buNone/>
            </a:pPr>
            <a:r>
              <a:rPr lang="en-US" sz="3600" dirty="0"/>
              <a:t>“</a:t>
            </a:r>
            <a:r>
              <a:rPr lang="en-AU" sz="3600" dirty="0"/>
              <a:t>Insanity is doing the same thing over and over and expecting different results.</a:t>
            </a:r>
            <a:r>
              <a:rPr lang="en-US" sz="3600" dirty="0"/>
              <a:t>”</a:t>
            </a:r>
          </a:p>
        </p:txBody>
      </p:sp>
      <p:pic>
        <p:nvPicPr>
          <p:cNvPr id="4" name="Picture 3">
            <a:extLst>
              <a:ext uri="{FF2B5EF4-FFF2-40B4-BE49-F238E27FC236}">
                <a16:creationId xmlns:a16="http://schemas.microsoft.com/office/drawing/2014/main" id="{872B36EF-2CEE-D445-AC8C-9B786E188263}"/>
              </a:ext>
            </a:extLst>
          </p:cNvPr>
          <p:cNvPicPr>
            <a:picLocks noChangeAspect="1"/>
          </p:cNvPicPr>
          <p:nvPr/>
        </p:nvPicPr>
        <p:blipFill rotWithShape="1">
          <a:blip r:embed="rId2"/>
          <a:srcRect b="2355"/>
          <a:stretch/>
        </p:blipFill>
        <p:spPr>
          <a:xfrm>
            <a:off x="5010386" y="10"/>
            <a:ext cx="7181613" cy="6857990"/>
          </a:xfrm>
          <a:prstGeom prst="rect">
            <a:avLst/>
          </a:prstGeom>
          <a:effectLst/>
        </p:spPr>
      </p:pic>
    </p:spTree>
    <p:extLst>
      <p:ext uri="{BB962C8B-B14F-4D97-AF65-F5344CB8AC3E}">
        <p14:creationId xmlns:p14="http://schemas.microsoft.com/office/powerpoint/2010/main" val="1500436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2057</Words>
  <Application>Microsoft Macintosh PowerPoint</Application>
  <PresentationFormat>Widescreen</PresentationFormat>
  <Paragraphs>175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What is actually  going on? An academic perspective on insolvency reforms</vt:lpstr>
      <vt:lpstr>Concerns with current system</vt:lpstr>
      <vt:lpstr>Small business by the numbers</vt:lpstr>
      <vt:lpstr>Insolvency by the numbers</vt:lpstr>
      <vt:lpstr>New Part 5.3B</vt:lpstr>
      <vt:lpstr>New Part 5.3B</vt:lpstr>
      <vt:lpstr>New Part 5.3B-eligibility</vt:lpstr>
      <vt:lpstr>New Part 5.3B-effect of restructuring</vt:lpstr>
      <vt:lpstr>New Part 5.3B-role of SBRP</vt:lpstr>
      <vt:lpstr>New Part 5.3B-what’s in it for directors?</vt:lpstr>
      <vt:lpstr>New Simplified liquidation</vt:lpstr>
      <vt:lpstr>Safe harbour reforms</vt:lpstr>
      <vt:lpstr>PowerPoint Presentation</vt:lpstr>
      <vt:lpstr>Creditor defeating dispositions</vt:lpstr>
      <vt:lpstr>New civil and criminal liability</vt:lpstr>
      <vt:lpstr>ASIC order to transfer property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Harris</dc:creator>
  <cp:lastModifiedBy>Jason Harris</cp:lastModifiedBy>
  <cp:revision>16</cp:revision>
  <dcterms:created xsi:type="dcterms:W3CDTF">2021-03-09T18:16:00Z</dcterms:created>
  <dcterms:modified xsi:type="dcterms:W3CDTF">2021-03-09T19:56:52Z</dcterms:modified>
</cp:coreProperties>
</file>