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309" r:id="rId2"/>
    <p:sldId id="260" r:id="rId3"/>
    <p:sldId id="256" r:id="rId4"/>
    <p:sldId id="310" r:id="rId5"/>
    <p:sldId id="257" r:id="rId6"/>
    <p:sldId id="308" r:id="rId7"/>
    <p:sldId id="258" r:id="rId8"/>
    <p:sldId id="311" r:id="rId9"/>
    <p:sldId id="313" r:id="rId10"/>
    <p:sldId id="306" r:id="rId11"/>
    <p:sldId id="312" r:id="rId12"/>
    <p:sldId id="259" r:id="rId13"/>
    <p:sldId id="307"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6327"/>
  </p:normalViewPr>
  <p:slideViewPr>
    <p:cSldViewPr snapToGrid="0" snapToObjects="1">
      <p:cViewPr varScale="1">
        <p:scale>
          <a:sx n="92" d="100"/>
          <a:sy n="92" d="100"/>
        </p:scale>
        <p:origin x="89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E35CE-8D1E-CE48-A49C-07D2DEA4A7D3}"/>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A2E27FC6-A694-1E48-92AA-BAAC9691F12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137D56D8-B133-0941-AD85-B22F6A4A6F87}"/>
              </a:ext>
            </a:extLst>
          </p:cNvPr>
          <p:cNvSpPr>
            <a:spLocks noGrp="1"/>
          </p:cNvSpPr>
          <p:nvPr>
            <p:ph type="dt" sz="half" idx="10"/>
          </p:nvPr>
        </p:nvSpPr>
        <p:spPr/>
        <p:txBody>
          <a:bodyPr/>
          <a:lstStyle/>
          <a:p>
            <a:fld id="{7FFD277A-B8FC-DC4A-A42B-8F26651D2A30}" type="datetimeFigureOut">
              <a:rPr lang="en-US" smtClean="0"/>
              <a:t>7/3/22</a:t>
            </a:fld>
            <a:endParaRPr lang="en-US"/>
          </a:p>
        </p:txBody>
      </p:sp>
      <p:sp>
        <p:nvSpPr>
          <p:cNvPr id="5" name="Footer Placeholder 4">
            <a:extLst>
              <a:ext uri="{FF2B5EF4-FFF2-40B4-BE49-F238E27FC236}">
                <a16:creationId xmlns:a16="http://schemas.microsoft.com/office/drawing/2014/main" id="{FD8653C9-1A67-1F4B-982E-377966E229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DFC0EA-B815-F445-B7C5-73BD88777326}"/>
              </a:ext>
            </a:extLst>
          </p:cNvPr>
          <p:cNvSpPr>
            <a:spLocks noGrp="1"/>
          </p:cNvSpPr>
          <p:nvPr>
            <p:ph type="sldNum" sz="quarter" idx="12"/>
          </p:nvPr>
        </p:nvSpPr>
        <p:spPr/>
        <p:txBody>
          <a:bodyPr/>
          <a:lstStyle/>
          <a:p>
            <a:fld id="{0BB17E54-6174-FE4A-A51C-6BDFCC1B583F}" type="slidenum">
              <a:rPr lang="en-US" smtClean="0"/>
              <a:t>‹#›</a:t>
            </a:fld>
            <a:endParaRPr lang="en-US"/>
          </a:p>
        </p:txBody>
      </p:sp>
    </p:spTree>
    <p:extLst>
      <p:ext uri="{BB962C8B-B14F-4D97-AF65-F5344CB8AC3E}">
        <p14:creationId xmlns:p14="http://schemas.microsoft.com/office/powerpoint/2010/main" val="18938547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5B20E-22C1-2F4C-8298-CFF65322BEB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F4F2197-DA57-F349-9237-52D892583376}"/>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6B64552-64FC-3347-A6C8-A122A003F508}"/>
              </a:ext>
            </a:extLst>
          </p:cNvPr>
          <p:cNvSpPr>
            <a:spLocks noGrp="1"/>
          </p:cNvSpPr>
          <p:nvPr>
            <p:ph type="dt" sz="half" idx="10"/>
          </p:nvPr>
        </p:nvSpPr>
        <p:spPr/>
        <p:txBody>
          <a:bodyPr/>
          <a:lstStyle/>
          <a:p>
            <a:fld id="{7FFD277A-B8FC-DC4A-A42B-8F26651D2A30}" type="datetimeFigureOut">
              <a:rPr lang="en-US" smtClean="0"/>
              <a:t>7/3/22</a:t>
            </a:fld>
            <a:endParaRPr lang="en-US"/>
          </a:p>
        </p:txBody>
      </p:sp>
      <p:sp>
        <p:nvSpPr>
          <p:cNvPr id="5" name="Footer Placeholder 4">
            <a:extLst>
              <a:ext uri="{FF2B5EF4-FFF2-40B4-BE49-F238E27FC236}">
                <a16:creationId xmlns:a16="http://schemas.microsoft.com/office/drawing/2014/main" id="{54DE0A3A-35D1-284F-816E-38607BCC6E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33B14F-1E39-0D4E-A21B-B86CBF545862}"/>
              </a:ext>
            </a:extLst>
          </p:cNvPr>
          <p:cNvSpPr>
            <a:spLocks noGrp="1"/>
          </p:cNvSpPr>
          <p:nvPr>
            <p:ph type="sldNum" sz="quarter" idx="12"/>
          </p:nvPr>
        </p:nvSpPr>
        <p:spPr/>
        <p:txBody>
          <a:bodyPr/>
          <a:lstStyle/>
          <a:p>
            <a:fld id="{0BB17E54-6174-FE4A-A51C-6BDFCC1B583F}" type="slidenum">
              <a:rPr lang="en-US" smtClean="0"/>
              <a:t>‹#›</a:t>
            </a:fld>
            <a:endParaRPr lang="en-US"/>
          </a:p>
        </p:txBody>
      </p:sp>
    </p:spTree>
    <p:extLst>
      <p:ext uri="{BB962C8B-B14F-4D97-AF65-F5344CB8AC3E}">
        <p14:creationId xmlns:p14="http://schemas.microsoft.com/office/powerpoint/2010/main" val="2094777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1052C-6DF3-634A-88F0-4D61D06A7117}"/>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40DB8BB9-B812-4946-B785-C9ED68F7E30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749CCC1-A0FB-FF4E-9CFD-578D22F537F1}"/>
              </a:ext>
            </a:extLst>
          </p:cNvPr>
          <p:cNvSpPr>
            <a:spLocks noGrp="1"/>
          </p:cNvSpPr>
          <p:nvPr>
            <p:ph type="dt" sz="half" idx="10"/>
          </p:nvPr>
        </p:nvSpPr>
        <p:spPr/>
        <p:txBody>
          <a:bodyPr/>
          <a:lstStyle/>
          <a:p>
            <a:fld id="{7FFD277A-B8FC-DC4A-A42B-8F26651D2A30}" type="datetimeFigureOut">
              <a:rPr lang="en-US" smtClean="0"/>
              <a:t>7/3/22</a:t>
            </a:fld>
            <a:endParaRPr lang="en-US"/>
          </a:p>
        </p:txBody>
      </p:sp>
      <p:sp>
        <p:nvSpPr>
          <p:cNvPr id="5" name="Footer Placeholder 4">
            <a:extLst>
              <a:ext uri="{FF2B5EF4-FFF2-40B4-BE49-F238E27FC236}">
                <a16:creationId xmlns:a16="http://schemas.microsoft.com/office/drawing/2014/main" id="{6729F13E-4D0D-4D4A-9770-E83B57E03C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2AB35C-BC0F-934B-82F8-692DF1213270}"/>
              </a:ext>
            </a:extLst>
          </p:cNvPr>
          <p:cNvSpPr>
            <a:spLocks noGrp="1"/>
          </p:cNvSpPr>
          <p:nvPr>
            <p:ph type="sldNum" sz="quarter" idx="12"/>
          </p:nvPr>
        </p:nvSpPr>
        <p:spPr/>
        <p:txBody>
          <a:bodyPr/>
          <a:lstStyle/>
          <a:p>
            <a:fld id="{0BB17E54-6174-FE4A-A51C-6BDFCC1B583F}" type="slidenum">
              <a:rPr lang="en-US" smtClean="0"/>
              <a:t>‹#›</a:t>
            </a:fld>
            <a:endParaRPr lang="en-US"/>
          </a:p>
        </p:txBody>
      </p:sp>
    </p:spTree>
    <p:extLst>
      <p:ext uri="{BB962C8B-B14F-4D97-AF65-F5344CB8AC3E}">
        <p14:creationId xmlns:p14="http://schemas.microsoft.com/office/powerpoint/2010/main" val="27370163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D7BCA-A5E5-D149-B95E-F8B3464D480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5B9554CF-B95A-934E-A840-7426D5D9B24C}"/>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44F48C84-43DF-D543-8C03-059EA5E21E5B}"/>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E6C54B30-385A-5142-9976-595D697CD22F}"/>
              </a:ext>
            </a:extLst>
          </p:cNvPr>
          <p:cNvSpPr>
            <a:spLocks noGrp="1"/>
          </p:cNvSpPr>
          <p:nvPr>
            <p:ph type="dt" sz="half" idx="10"/>
          </p:nvPr>
        </p:nvSpPr>
        <p:spPr/>
        <p:txBody>
          <a:bodyPr/>
          <a:lstStyle/>
          <a:p>
            <a:fld id="{7FFD277A-B8FC-DC4A-A42B-8F26651D2A30}" type="datetimeFigureOut">
              <a:rPr lang="en-US" smtClean="0"/>
              <a:t>7/3/22</a:t>
            </a:fld>
            <a:endParaRPr lang="en-US"/>
          </a:p>
        </p:txBody>
      </p:sp>
      <p:sp>
        <p:nvSpPr>
          <p:cNvPr id="6" name="Footer Placeholder 5">
            <a:extLst>
              <a:ext uri="{FF2B5EF4-FFF2-40B4-BE49-F238E27FC236}">
                <a16:creationId xmlns:a16="http://schemas.microsoft.com/office/drawing/2014/main" id="{CF8E5EBE-AF0D-6145-BB8A-DB57E85E94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FBF08BB-03FB-5142-8DA3-A6BC74CD9DA9}"/>
              </a:ext>
            </a:extLst>
          </p:cNvPr>
          <p:cNvSpPr>
            <a:spLocks noGrp="1"/>
          </p:cNvSpPr>
          <p:nvPr>
            <p:ph type="sldNum" sz="quarter" idx="12"/>
          </p:nvPr>
        </p:nvSpPr>
        <p:spPr/>
        <p:txBody>
          <a:bodyPr/>
          <a:lstStyle/>
          <a:p>
            <a:fld id="{0BB17E54-6174-FE4A-A51C-6BDFCC1B583F}" type="slidenum">
              <a:rPr lang="en-US" smtClean="0"/>
              <a:t>‹#›</a:t>
            </a:fld>
            <a:endParaRPr lang="en-US"/>
          </a:p>
        </p:txBody>
      </p:sp>
    </p:spTree>
    <p:extLst>
      <p:ext uri="{BB962C8B-B14F-4D97-AF65-F5344CB8AC3E}">
        <p14:creationId xmlns:p14="http://schemas.microsoft.com/office/powerpoint/2010/main" val="1015412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6B383-1C3F-EF4E-BAF4-33E2A46C82F2}"/>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F026E949-1906-BC4F-ABE5-A822DB6D27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982F916-5079-404B-B228-297AA3943705}"/>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02FE7AA3-DE7E-1741-AEA4-397F22A742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93B93231-379C-9E41-9868-05D1730FD57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B6CF922D-5943-B34C-A4D9-68EA0D9075C0}"/>
              </a:ext>
            </a:extLst>
          </p:cNvPr>
          <p:cNvSpPr>
            <a:spLocks noGrp="1"/>
          </p:cNvSpPr>
          <p:nvPr>
            <p:ph type="dt" sz="half" idx="10"/>
          </p:nvPr>
        </p:nvSpPr>
        <p:spPr/>
        <p:txBody>
          <a:bodyPr/>
          <a:lstStyle/>
          <a:p>
            <a:fld id="{7FFD277A-B8FC-DC4A-A42B-8F26651D2A30}" type="datetimeFigureOut">
              <a:rPr lang="en-US" smtClean="0"/>
              <a:t>7/3/22</a:t>
            </a:fld>
            <a:endParaRPr lang="en-US"/>
          </a:p>
        </p:txBody>
      </p:sp>
      <p:sp>
        <p:nvSpPr>
          <p:cNvPr id="8" name="Footer Placeholder 7">
            <a:extLst>
              <a:ext uri="{FF2B5EF4-FFF2-40B4-BE49-F238E27FC236}">
                <a16:creationId xmlns:a16="http://schemas.microsoft.com/office/drawing/2014/main" id="{B4F26DC0-7036-8442-BE04-AFA0622B34C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6DDC20-917B-3847-B86C-0FA291CA928E}"/>
              </a:ext>
            </a:extLst>
          </p:cNvPr>
          <p:cNvSpPr>
            <a:spLocks noGrp="1"/>
          </p:cNvSpPr>
          <p:nvPr>
            <p:ph type="sldNum" sz="quarter" idx="12"/>
          </p:nvPr>
        </p:nvSpPr>
        <p:spPr/>
        <p:txBody>
          <a:bodyPr/>
          <a:lstStyle/>
          <a:p>
            <a:fld id="{0BB17E54-6174-FE4A-A51C-6BDFCC1B583F}" type="slidenum">
              <a:rPr lang="en-US" smtClean="0"/>
              <a:t>‹#›</a:t>
            </a:fld>
            <a:endParaRPr lang="en-US"/>
          </a:p>
        </p:txBody>
      </p:sp>
    </p:spTree>
    <p:extLst>
      <p:ext uri="{BB962C8B-B14F-4D97-AF65-F5344CB8AC3E}">
        <p14:creationId xmlns:p14="http://schemas.microsoft.com/office/powerpoint/2010/main" val="3631385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9BC75-4425-2940-8E80-F179FEBB51E1}"/>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E58EB343-C6B2-EC46-8833-95075B74E813}"/>
              </a:ext>
            </a:extLst>
          </p:cNvPr>
          <p:cNvSpPr>
            <a:spLocks noGrp="1"/>
          </p:cNvSpPr>
          <p:nvPr>
            <p:ph type="dt" sz="half" idx="10"/>
          </p:nvPr>
        </p:nvSpPr>
        <p:spPr/>
        <p:txBody>
          <a:bodyPr/>
          <a:lstStyle/>
          <a:p>
            <a:fld id="{7FFD277A-B8FC-DC4A-A42B-8F26651D2A30}" type="datetimeFigureOut">
              <a:rPr lang="en-US" smtClean="0"/>
              <a:t>7/3/22</a:t>
            </a:fld>
            <a:endParaRPr lang="en-US"/>
          </a:p>
        </p:txBody>
      </p:sp>
      <p:sp>
        <p:nvSpPr>
          <p:cNvPr id="4" name="Footer Placeholder 3">
            <a:extLst>
              <a:ext uri="{FF2B5EF4-FFF2-40B4-BE49-F238E27FC236}">
                <a16:creationId xmlns:a16="http://schemas.microsoft.com/office/drawing/2014/main" id="{21A05ADE-4359-1242-BB67-C1B600E76F6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1CFFE8C-9373-A046-BC20-EAF55F66D66B}"/>
              </a:ext>
            </a:extLst>
          </p:cNvPr>
          <p:cNvSpPr>
            <a:spLocks noGrp="1"/>
          </p:cNvSpPr>
          <p:nvPr>
            <p:ph type="sldNum" sz="quarter" idx="12"/>
          </p:nvPr>
        </p:nvSpPr>
        <p:spPr/>
        <p:txBody>
          <a:bodyPr/>
          <a:lstStyle/>
          <a:p>
            <a:fld id="{0BB17E54-6174-FE4A-A51C-6BDFCC1B583F}" type="slidenum">
              <a:rPr lang="en-US" smtClean="0"/>
              <a:t>‹#›</a:t>
            </a:fld>
            <a:endParaRPr lang="en-US"/>
          </a:p>
        </p:txBody>
      </p:sp>
    </p:spTree>
    <p:extLst>
      <p:ext uri="{BB962C8B-B14F-4D97-AF65-F5344CB8AC3E}">
        <p14:creationId xmlns:p14="http://schemas.microsoft.com/office/powerpoint/2010/main" val="37196278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E54FD6-2FD5-4646-BDC2-AC160A3CBDE9}"/>
              </a:ext>
            </a:extLst>
          </p:cNvPr>
          <p:cNvSpPr>
            <a:spLocks noGrp="1"/>
          </p:cNvSpPr>
          <p:nvPr>
            <p:ph type="dt" sz="half" idx="10"/>
          </p:nvPr>
        </p:nvSpPr>
        <p:spPr/>
        <p:txBody>
          <a:bodyPr/>
          <a:lstStyle/>
          <a:p>
            <a:fld id="{7FFD277A-B8FC-DC4A-A42B-8F26651D2A30}" type="datetimeFigureOut">
              <a:rPr lang="en-US" smtClean="0"/>
              <a:t>7/3/22</a:t>
            </a:fld>
            <a:endParaRPr lang="en-US"/>
          </a:p>
        </p:txBody>
      </p:sp>
      <p:sp>
        <p:nvSpPr>
          <p:cNvPr id="3" name="Footer Placeholder 2">
            <a:extLst>
              <a:ext uri="{FF2B5EF4-FFF2-40B4-BE49-F238E27FC236}">
                <a16:creationId xmlns:a16="http://schemas.microsoft.com/office/drawing/2014/main" id="{E30695A1-4E97-9042-BB8F-92E295AFAFA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4CDF370-80A5-9B4F-B47F-260DA134D82E}"/>
              </a:ext>
            </a:extLst>
          </p:cNvPr>
          <p:cNvSpPr>
            <a:spLocks noGrp="1"/>
          </p:cNvSpPr>
          <p:nvPr>
            <p:ph type="sldNum" sz="quarter" idx="12"/>
          </p:nvPr>
        </p:nvSpPr>
        <p:spPr/>
        <p:txBody>
          <a:bodyPr/>
          <a:lstStyle/>
          <a:p>
            <a:fld id="{0BB17E54-6174-FE4A-A51C-6BDFCC1B583F}" type="slidenum">
              <a:rPr lang="en-US" smtClean="0"/>
              <a:t>‹#›</a:t>
            </a:fld>
            <a:endParaRPr lang="en-US"/>
          </a:p>
        </p:txBody>
      </p:sp>
    </p:spTree>
    <p:extLst>
      <p:ext uri="{BB962C8B-B14F-4D97-AF65-F5344CB8AC3E}">
        <p14:creationId xmlns:p14="http://schemas.microsoft.com/office/powerpoint/2010/main" val="32222572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81DA8-0C95-D74C-9E79-5A3AAA6A4B0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67F77B45-D153-6B43-9551-6297A558944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F234AD47-E0F8-404C-8860-3F287ECCD8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0FD53B7-7062-7143-BBDA-AA1E18203B20}"/>
              </a:ext>
            </a:extLst>
          </p:cNvPr>
          <p:cNvSpPr>
            <a:spLocks noGrp="1"/>
          </p:cNvSpPr>
          <p:nvPr>
            <p:ph type="dt" sz="half" idx="10"/>
          </p:nvPr>
        </p:nvSpPr>
        <p:spPr/>
        <p:txBody>
          <a:bodyPr/>
          <a:lstStyle/>
          <a:p>
            <a:fld id="{7FFD277A-B8FC-DC4A-A42B-8F26651D2A30}" type="datetimeFigureOut">
              <a:rPr lang="en-US" smtClean="0"/>
              <a:t>7/3/22</a:t>
            </a:fld>
            <a:endParaRPr lang="en-US"/>
          </a:p>
        </p:txBody>
      </p:sp>
      <p:sp>
        <p:nvSpPr>
          <p:cNvPr id="6" name="Footer Placeholder 5">
            <a:extLst>
              <a:ext uri="{FF2B5EF4-FFF2-40B4-BE49-F238E27FC236}">
                <a16:creationId xmlns:a16="http://schemas.microsoft.com/office/drawing/2014/main" id="{EEB631BB-590B-E64A-94F7-4ADA36CE2A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2D88B6-4114-B145-BF18-24D7C0BF2A9B}"/>
              </a:ext>
            </a:extLst>
          </p:cNvPr>
          <p:cNvSpPr>
            <a:spLocks noGrp="1"/>
          </p:cNvSpPr>
          <p:nvPr>
            <p:ph type="sldNum" sz="quarter" idx="12"/>
          </p:nvPr>
        </p:nvSpPr>
        <p:spPr/>
        <p:txBody>
          <a:bodyPr/>
          <a:lstStyle/>
          <a:p>
            <a:fld id="{0BB17E54-6174-FE4A-A51C-6BDFCC1B583F}" type="slidenum">
              <a:rPr lang="en-US" smtClean="0"/>
              <a:t>‹#›</a:t>
            </a:fld>
            <a:endParaRPr lang="en-US"/>
          </a:p>
        </p:txBody>
      </p:sp>
    </p:spTree>
    <p:extLst>
      <p:ext uri="{BB962C8B-B14F-4D97-AF65-F5344CB8AC3E}">
        <p14:creationId xmlns:p14="http://schemas.microsoft.com/office/powerpoint/2010/main" val="12199226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4D3E8-7958-D342-9EE5-08B752A5BE0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D657E67B-2AB2-6247-9533-1DD30DA85B1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3CD63A9-97FD-6443-9B8F-41C0408DE0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E2A66A3-9D66-A447-8661-9AADE27F3102}"/>
              </a:ext>
            </a:extLst>
          </p:cNvPr>
          <p:cNvSpPr>
            <a:spLocks noGrp="1"/>
          </p:cNvSpPr>
          <p:nvPr>
            <p:ph type="dt" sz="half" idx="10"/>
          </p:nvPr>
        </p:nvSpPr>
        <p:spPr/>
        <p:txBody>
          <a:bodyPr/>
          <a:lstStyle/>
          <a:p>
            <a:fld id="{7FFD277A-B8FC-DC4A-A42B-8F26651D2A30}" type="datetimeFigureOut">
              <a:rPr lang="en-US" smtClean="0"/>
              <a:t>7/3/22</a:t>
            </a:fld>
            <a:endParaRPr lang="en-US"/>
          </a:p>
        </p:txBody>
      </p:sp>
      <p:sp>
        <p:nvSpPr>
          <p:cNvPr id="6" name="Footer Placeholder 5">
            <a:extLst>
              <a:ext uri="{FF2B5EF4-FFF2-40B4-BE49-F238E27FC236}">
                <a16:creationId xmlns:a16="http://schemas.microsoft.com/office/drawing/2014/main" id="{032DE0B4-4B48-6B45-8AAB-D16DAD3884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D98597-816E-3142-AC95-70C0B9DDA72B}"/>
              </a:ext>
            </a:extLst>
          </p:cNvPr>
          <p:cNvSpPr>
            <a:spLocks noGrp="1"/>
          </p:cNvSpPr>
          <p:nvPr>
            <p:ph type="sldNum" sz="quarter" idx="12"/>
          </p:nvPr>
        </p:nvSpPr>
        <p:spPr/>
        <p:txBody>
          <a:bodyPr/>
          <a:lstStyle/>
          <a:p>
            <a:fld id="{0BB17E54-6174-FE4A-A51C-6BDFCC1B583F}" type="slidenum">
              <a:rPr lang="en-US" smtClean="0"/>
              <a:t>‹#›</a:t>
            </a:fld>
            <a:endParaRPr lang="en-US"/>
          </a:p>
        </p:txBody>
      </p:sp>
    </p:spTree>
    <p:extLst>
      <p:ext uri="{BB962C8B-B14F-4D97-AF65-F5344CB8AC3E}">
        <p14:creationId xmlns:p14="http://schemas.microsoft.com/office/powerpoint/2010/main" val="23213664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EB89B-5890-8A42-B806-53FC40AC3B6E}"/>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6062475F-D0B0-454E-9466-8C09D5CD0127}"/>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A08D8F6-0E02-3C4A-B59D-E1680123C157}"/>
              </a:ext>
            </a:extLst>
          </p:cNvPr>
          <p:cNvSpPr>
            <a:spLocks noGrp="1"/>
          </p:cNvSpPr>
          <p:nvPr>
            <p:ph type="dt" sz="half" idx="10"/>
          </p:nvPr>
        </p:nvSpPr>
        <p:spPr/>
        <p:txBody>
          <a:bodyPr/>
          <a:lstStyle/>
          <a:p>
            <a:fld id="{7FFD277A-B8FC-DC4A-A42B-8F26651D2A30}" type="datetimeFigureOut">
              <a:rPr lang="en-US" smtClean="0"/>
              <a:t>7/3/22</a:t>
            </a:fld>
            <a:endParaRPr lang="en-US"/>
          </a:p>
        </p:txBody>
      </p:sp>
      <p:sp>
        <p:nvSpPr>
          <p:cNvPr id="5" name="Footer Placeholder 4">
            <a:extLst>
              <a:ext uri="{FF2B5EF4-FFF2-40B4-BE49-F238E27FC236}">
                <a16:creationId xmlns:a16="http://schemas.microsoft.com/office/drawing/2014/main" id="{11818CD9-7486-884D-A998-150BFA6158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1A54E4-D144-1D4C-995F-0C28731A4E68}"/>
              </a:ext>
            </a:extLst>
          </p:cNvPr>
          <p:cNvSpPr>
            <a:spLocks noGrp="1"/>
          </p:cNvSpPr>
          <p:nvPr>
            <p:ph type="sldNum" sz="quarter" idx="12"/>
          </p:nvPr>
        </p:nvSpPr>
        <p:spPr/>
        <p:txBody>
          <a:bodyPr/>
          <a:lstStyle/>
          <a:p>
            <a:fld id="{0BB17E54-6174-FE4A-A51C-6BDFCC1B583F}" type="slidenum">
              <a:rPr lang="en-US" smtClean="0"/>
              <a:t>‹#›</a:t>
            </a:fld>
            <a:endParaRPr lang="en-US"/>
          </a:p>
        </p:txBody>
      </p:sp>
    </p:spTree>
    <p:extLst>
      <p:ext uri="{BB962C8B-B14F-4D97-AF65-F5344CB8AC3E}">
        <p14:creationId xmlns:p14="http://schemas.microsoft.com/office/powerpoint/2010/main" val="39439351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ED5980-1398-7144-9776-FC3F1E7EEC11}"/>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937C0F5-A70E-A745-97BF-46C52F166393}"/>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10F76B0-E459-0742-9EDA-AFE968C89F40}"/>
              </a:ext>
            </a:extLst>
          </p:cNvPr>
          <p:cNvSpPr>
            <a:spLocks noGrp="1"/>
          </p:cNvSpPr>
          <p:nvPr>
            <p:ph type="dt" sz="half" idx="10"/>
          </p:nvPr>
        </p:nvSpPr>
        <p:spPr/>
        <p:txBody>
          <a:bodyPr/>
          <a:lstStyle/>
          <a:p>
            <a:fld id="{7FFD277A-B8FC-DC4A-A42B-8F26651D2A30}" type="datetimeFigureOut">
              <a:rPr lang="en-US" smtClean="0"/>
              <a:t>7/3/22</a:t>
            </a:fld>
            <a:endParaRPr lang="en-US"/>
          </a:p>
        </p:txBody>
      </p:sp>
      <p:sp>
        <p:nvSpPr>
          <p:cNvPr id="5" name="Footer Placeholder 4">
            <a:extLst>
              <a:ext uri="{FF2B5EF4-FFF2-40B4-BE49-F238E27FC236}">
                <a16:creationId xmlns:a16="http://schemas.microsoft.com/office/drawing/2014/main" id="{6B9883FD-C268-E84A-A461-9C3B05FCD4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6BFDCA-3C8B-9446-8B34-ACAFDFC69EA3}"/>
              </a:ext>
            </a:extLst>
          </p:cNvPr>
          <p:cNvSpPr>
            <a:spLocks noGrp="1"/>
          </p:cNvSpPr>
          <p:nvPr>
            <p:ph type="sldNum" sz="quarter" idx="12"/>
          </p:nvPr>
        </p:nvSpPr>
        <p:spPr/>
        <p:txBody>
          <a:bodyPr/>
          <a:lstStyle/>
          <a:p>
            <a:fld id="{0BB17E54-6174-FE4A-A51C-6BDFCC1B583F}" type="slidenum">
              <a:rPr lang="en-US" smtClean="0"/>
              <a:t>‹#›</a:t>
            </a:fld>
            <a:endParaRPr lang="en-US"/>
          </a:p>
        </p:txBody>
      </p:sp>
    </p:spTree>
    <p:extLst>
      <p:ext uri="{BB962C8B-B14F-4D97-AF65-F5344CB8AC3E}">
        <p14:creationId xmlns:p14="http://schemas.microsoft.com/office/powerpoint/2010/main" val="32939418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85FEDA2-87C3-9E44-8525-606753747D0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CA0ECB6-4D19-7C45-9105-47D055B994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7DA3163-030F-9645-B47E-29F5DBAFB9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FD277A-B8FC-DC4A-A42B-8F26651D2A30}" type="datetimeFigureOut">
              <a:rPr lang="en-US" smtClean="0"/>
              <a:t>7/3/22</a:t>
            </a:fld>
            <a:endParaRPr lang="en-US"/>
          </a:p>
        </p:txBody>
      </p:sp>
      <p:sp>
        <p:nvSpPr>
          <p:cNvPr id="5" name="Footer Placeholder 4">
            <a:extLst>
              <a:ext uri="{FF2B5EF4-FFF2-40B4-BE49-F238E27FC236}">
                <a16:creationId xmlns:a16="http://schemas.microsoft.com/office/drawing/2014/main" id="{74AA9180-FD37-004F-9B93-11E8251BA4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587C1C2-A2D9-934B-ACBD-673FE948607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B17E54-6174-FE4A-A51C-6BDFCC1B583F}" type="slidenum">
              <a:rPr lang="en-US" smtClean="0"/>
              <a:t>‹#›</a:t>
            </a:fld>
            <a:endParaRPr lang="en-US"/>
          </a:p>
        </p:txBody>
      </p:sp>
    </p:spTree>
    <p:extLst>
      <p:ext uri="{BB962C8B-B14F-4D97-AF65-F5344CB8AC3E}">
        <p14:creationId xmlns:p14="http://schemas.microsoft.com/office/powerpoint/2010/main" val="29459440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smh.com.au/"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publishednotices.asic.gov.au/" TargetMode="External"/><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539D8BC-ADA1-884A-89C0-79374E9965FB}"/>
              </a:ext>
            </a:extLst>
          </p:cNvPr>
          <p:cNvSpPr>
            <a:spLocks noGrp="1"/>
          </p:cNvSpPr>
          <p:nvPr>
            <p:ph type="title"/>
          </p:nvPr>
        </p:nvSpPr>
        <p:spPr>
          <a:xfrm>
            <a:off x="267129" y="325368"/>
            <a:ext cx="5445302" cy="2620265"/>
          </a:xfrm>
        </p:spPr>
        <p:txBody>
          <a:bodyPr anchor="b">
            <a:normAutofit fontScale="90000"/>
          </a:bodyPr>
          <a:lstStyle/>
          <a:p>
            <a:pPr algn="ctr"/>
            <a:r>
              <a:rPr lang="en-US" sz="3000" b="1" i="1" dirty="0">
                <a:latin typeface="+mn-lt"/>
              </a:rPr>
              <a:t> </a:t>
            </a:r>
            <a:br>
              <a:rPr lang="en-US" sz="3000" b="1" dirty="0">
                <a:latin typeface="+mn-lt"/>
              </a:rPr>
            </a:br>
            <a:r>
              <a:rPr lang="en-US" sz="3000" b="1" dirty="0">
                <a:latin typeface="+mn-lt"/>
              </a:rPr>
              <a:t>Dr Jason Harris</a:t>
            </a:r>
            <a:r>
              <a:rPr lang="en-US" sz="3000" dirty="0">
                <a:latin typeface="+mn-lt"/>
              </a:rPr>
              <a:t>, </a:t>
            </a:r>
            <a:br>
              <a:rPr lang="en-US" sz="3000" dirty="0">
                <a:latin typeface="+mn-lt"/>
              </a:rPr>
            </a:br>
            <a:r>
              <a:rPr lang="en-US" sz="3000" dirty="0">
                <a:latin typeface="+mn-lt"/>
              </a:rPr>
              <a:t>Professor of Corporate Law, Sydney</a:t>
            </a:r>
            <a:br>
              <a:rPr lang="en-US" sz="3000" dirty="0">
                <a:latin typeface="+mn-lt"/>
              </a:rPr>
            </a:br>
            <a:r>
              <a:rPr lang="en-US" sz="3000" dirty="0">
                <a:latin typeface="+mn-lt"/>
              </a:rPr>
              <a:t>Law School</a:t>
            </a:r>
            <a:br>
              <a:rPr lang="en-US" sz="3000" dirty="0">
                <a:latin typeface="+mn-lt"/>
              </a:rPr>
            </a:br>
            <a:r>
              <a:rPr lang="en-US" sz="3000" b="1" dirty="0">
                <a:latin typeface="+mn-lt"/>
              </a:rPr>
              <a:t>Michael Murray</a:t>
            </a:r>
            <a:r>
              <a:rPr lang="en-US" sz="3000" dirty="0">
                <a:latin typeface="+mn-lt"/>
              </a:rPr>
              <a:t> </a:t>
            </a:r>
            <a:br>
              <a:rPr lang="en-US" sz="3000" dirty="0">
                <a:latin typeface="+mn-lt"/>
              </a:rPr>
            </a:br>
            <a:r>
              <a:rPr lang="en-US" sz="3000" i="1" dirty="0">
                <a:latin typeface="+mn-lt"/>
              </a:rPr>
              <a:t>Murrays Legal</a:t>
            </a:r>
            <a:br>
              <a:rPr lang="en-US" sz="3000" dirty="0">
                <a:latin typeface="+mn-lt"/>
              </a:rPr>
            </a:br>
            <a:r>
              <a:rPr lang="en-US" sz="3000" b="1" dirty="0">
                <a:latin typeface="+mn-lt"/>
              </a:rPr>
              <a:t> </a:t>
            </a:r>
          </a:p>
        </p:txBody>
      </p:sp>
      <p:sp>
        <p:nvSpPr>
          <p:cNvPr id="1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24EC3D18-9665-400A-9CCD-BB9521A5F3E7}"/>
              </a:ext>
            </a:extLst>
          </p:cNvPr>
          <p:cNvSpPr>
            <a:spLocks noGrp="1"/>
          </p:cNvSpPr>
          <p:nvPr>
            <p:ph idx="1"/>
          </p:nvPr>
        </p:nvSpPr>
        <p:spPr>
          <a:xfrm>
            <a:off x="640080" y="3912367"/>
            <a:ext cx="4476450" cy="2281200"/>
          </a:xfrm>
        </p:spPr>
        <p:txBody>
          <a:bodyPr>
            <a:normAutofit/>
          </a:bodyPr>
          <a:lstStyle/>
          <a:p>
            <a:pPr marL="0" indent="0" algn="ctr">
              <a:buNone/>
            </a:pPr>
            <a:r>
              <a:rPr lang="en-US" sz="4200" b="1" dirty="0"/>
              <a:t>Rebuilding Insolvency Law</a:t>
            </a:r>
            <a:endParaRPr lang="en-US" sz="4200" i="1" dirty="0"/>
          </a:p>
        </p:txBody>
      </p:sp>
      <p:pic>
        <p:nvPicPr>
          <p:cNvPr id="5" name="Content Placeholder 4" descr="A picture containing text, sky, outdoor, sign&#10;&#10;Description automatically generated">
            <a:extLst>
              <a:ext uri="{FF2B5EF4-FFF2-40B4-BE49-F238E27FC236}">
                <a16:creationId xmlns:a16="http://schemas.microsoft.com/office/drawing/2014/main" id="{12B7655B-BD15-2A43-8670-D7D385B6B91E}"/>
              </a:ext>
            </a:extLst>
          </p:cNvPr>
          <p:cNvPicPr>
            <a:picLocks noChangeAspect="1"/>
          </p:cNvPicPr>
          <p:nvPr/>
        </p:nvPicPr>
        <p:blipFill rotWithShape="1">
          <a:blip r:embed="rId2"/>
          <a:srcRect l="3233" r="21539"/>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1557221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E9A6F6F9-A402-DE4A-8E76-534D450D250D}"/>
              </a:ext>
            </a:extLst>
          </p:cNvPr>
          <p:cNvSpPr>
            <a:spLocks noGrp="1"/>
          </p:cNvSpPr>
          <p:nvPr>
            <p:ph type="title"/>
          </p:nvPr>
        </p:nvSpPr>
        <p:spPr>
          <a:xfrm>
            <a:off x="233680" y="5701065"/>
            <a:ext cx="10911840" cy="640081"/>
          </a:xfrm>
        </p:spPr>
        <p:txBody>
          <a:bodyPr vert="horz" lIns="91440" tIns="45720" rIns="91440" bIns="45720" rtlCol="0" anchor="ctr">
            <a:noAutofit/>
          </a:bodyPr>
          <a:lstStyle/>
          <a:p>
            <a:pPr algn="ctr"/>
            <a:r>
              <a:rPr lang="en-US" sz="3200" b="1" dirty="0">
                <a:latin typeface="+mn-lt"/>
              </a:rPr>
              <a:t>Problems with the current system – there is not enough money to go round: it is insolvent</a:t>
            </a:r>
          </a:p>
        </p:txBody>
      </p:sp>
      <p:pic>
        <p:nvPicPr>
          <p:cNvPr id="7" name="Picture 6" descr="A picture containing person&#10;&#10;Description automatically generated">
            <a:extLst>
              <a:ext uri="{FF2B5EF4-FFF2-40B4-BE49-F238E27FC236}">
                <a16:creationId xmlns:a16="http://schemas.microsoft.com/office/drawing/2014/main" id="{20AFD56E-8102-BA42-BA4D-1753A74888CA}"/>
              </a:ext>
            </a:extLst>
          </p:cNvPr>
          <p:cNvPicPr>
            <a:picLocks noChangeAspect="1"/>
          </p:cNvPicPr>
          <p:nvPr/>
        </p:nvPicPr>
        <p:blipFill rotWithShape="1">
          <a:blip r:embed="rId2"/>
          <a:srcRect t="5674" r="1" b="5675"/>
          <a:stretch/>
        </p:blipFill>
        <p:spPr>
          <a:xfrm>
            <a:off x="335280" y="24342"/>
            <a:ext cx="10911840" cy="4836795"/>
          </a:xfrm>
          <a:prstGeom prst="rect">
            <a:avLst/>
          </a:prstGeom>
          <a:ln w="19050">
            <a:solidFill>
              <a:schemeClr val="tx1"/>
            </a:solidFill>
            <a:miter lim="800000"/>
          </a:ln>
        </p:spPr>
      </p:pic>
    </p:spTree>
    <p:extLst>
      <p:ext uri="{BB962C8B-B14F-4D97-AF65-F5344CB8AC3E}">
        <p14:creationId xmlns:p14="http://schemas.microsoft.com/office/powerpoint/2010/main" val="368528822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4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92FD2F3-C53E-0E49-90F7-DF8D58714157}"/>
              </a:ext>
            </a:extLst>
          </p:cNvPr>
          <p:cNvSpPr>
            <a:spLocks noGrp="1"/>
          </p:cNvSpPr>
          <p:nvPr>
            <p:ph type="title"/>
          </p:nvPr>
        </p:nvSpPr>
        <p:spPr>
          <a:xfrm>
            <a:off x="438491" y="218090"/>
            <a:ext cx="10515600" cy="586853"/>
          </a:xfrm>
        </p:spPr>
        <p:txBody>
          <a:bodyPr>
            <a:normAutofit fontScale="90000"/>
          </a:bodyPr>
          <a:lstStyle/>
          <a:p>
            <a:r>
              <a:rPr lang="en-US" b="1" dirty="0">
                <a:solidFill>
                  <a:schemeClr val="accent1"/>
                </a:solidFill>
                <a:latin typeface="+mn-lt"/>
              </a:rPr>
              <a:t>The economic reality of insolvency</a:t>
            </a:r>
          </a:p>
        </p:txBody>
      </p:sp>
      <p:sp>
        <p:nvSpPr>
          <p:cNvPr id="5" name="Content Placeholder 4">
            <a:extLst>
              <a:ext uri="{FF2B5EF4-FFF2-40B4-BE49-F238E27FC236}">
                <a16:creationId xmlns:a16="http://schemas.microsoft.com/office/drawing/2014/main" id="{40501E38-0B9A-1245-B19C-68DC38A0F5C6}"/>
              </a:ext>
            </a:extLst>
          </p:cNvPr>
          <p:cNvSpPr>
            <a:spLocks noGrp="1"/>
          </p:cNvSpPr>
          <p:nvPr>
            <p:ph idx="1"/>
          </p:nvPr>
        </p:nvSpPr>
        <p:spPr>
          <a:xfrm>
            <a:off x="246580" y="1037690"/>
            <a:ext cx="11774184" cy="5629846"/>
          </a:xfrm>
        </p:spPr>
        <p:txBody>
          <a:bodyPr>
            <a:normAutofit fontScale="92500" lnSpcReduction="20000"/>
          </a:bodyPr>
          <a:lstStyle/>
          <a:p>
            <a:pPr marL="0" indent="0">
              <a:buNone/>
            </a:pPr>
            <a:r>
              <a:rPr lang="en-US" sz="2400" b="1" dirty="0"/>
              <a:t>ASIC Initial EXAD Report (former Sch B EX01) Series 3.3 (FY18-19-last available)</a:t>
            </a:r>
          </a:p>
          <a:p>
            <a:r>
              <a:rPr lang="en-US" sz="2200" dirty="0"/>
              <a:t>37% of reports estimated &lt;$1 in assets; 79% &lt;$50k in assets</a:t>
            </a:r>
          </a:p>
          <a:p>
            <a:r>
              <a:rPr lang="en-US" sz="2200" dirty="0"/>
              <a:t>78% of reports estimated asset deficiency of $1m or less; 68% deficiency &gt;$50k &lt;$1m</a:t>
            </a:r>
          </a:p>
          <a:p>
            <a:r>
              <a:rPr lang="en-US" sz="2200" dirty="0"/>
              <a:t>63% of reports said $0 owed to secured creditors</a:t>
            </a:r>
          </a:p>
          <a:p>
            <a:r>
              <a:rPr lang="en-US" sz="2200" dirty="0"/>
              <a:t>21% of reports noted outstanding employee entitlements (but 52% of reports noted outstanding superannuation)</a:t>
            </a:r>
          </a:p>
          <a:p>
            <a:r>
              <a:rPr lang="en-US" sz="2200" dirty="0"/>
              <a:t>32% reported suspected insolvent trading</a:t>
            </a:r>
          </a:p>
          <a:p>
            <a:r>
              <a:rPr lang="en-US" sz="2200" dirty="0"/>
              <a:t>92% of reports estimated 0c return for unsecured creditors (96.4% of reports estimated &lt;11c)</a:t>
            </a:r>
          </a:p>
          <a:p>
            <a:pPr lvl="1"/>
            <a:r>
              <a:rPr lang="en-US" sz="1800" dirty="0"/>
              <a:t>2.3% of reports estimated returns of 21c or more for unsecured creditors</a:t>
            </a:r>
          </a:p>
          <a:p>
            <a:r>
              <a:rPr lang="en-US" sz="2200" dirty="0"/>
              <a:t>18% of liquidator reports estimated $0 in remuneration (85% of liquidator reports estimated &lt;$50k in remuneration)</a:t>
            </a:r>
          </a:p>
          <a:p>
            <a:pPr marL="0" indent="0">
              <a:buNone/>
            </a:pPr>
            <a:endParaRPr lang="en-US" sz="2400" b="1" dirty="0"/>
          </a:p>
          <a:p>
            <a:pPr marL="0" indent="0">
              <a:buNone/>
            </a:pPr>
            <a:r>
              <a:rPr lang="en-US" sz="2400" b="1" dirty="0"/>
              <a:t>ABS 8165.0, </a:t>
            </a:r>
            <a:r>
              <a:rPr lang="en-US" sz="2400" b="1" i="1" dirty="0"/>
              <a:t>Counts of Australian businesses, including entries and exits</a:t>
            </a:r>
            <a:r>
              <a:rPr lang="en-US" sz="2400" b="1" dirty="0"/>
              <a:t>, 20.5.22</a:t>
            </a:r>
          </a:p>
          <a:p>
            <a:r>
              <a:rPr lang="en-US" sz="2200" dirty="0"/>
              <a:t>Only 41% of businesses are incorporated</a:t>
            </a:r>
          </a:p>
          <a:p>
            <a:r>
              <a:rPr lang="en-US" sz="2200" dirty="0"/>
              <a:t>60 of all businesses have no employees</a:t>
            </a:r>
          </a:p>
          <a:p>
            <a:r>
              <a:rPr lang="en-US" sz="2200" dirty="0"/>
              <a:t>71% of those that do employ people, only employ 1-4 people</a:t>
            </a:r>
          </a:p>
          <a:p>
            <a:r>
              <a:rPr lang="en-US" sz="2200" dirty="0"/>
              <a:t>52% of businesses that survived between FY18-21 had &lt;$200k in turnover </a:t>
            </a:r>
          </a:p>
          <a:p>
            <a:pPr lvl="1"/>
            <a:endParaRPr lang="en-US" sz="2200" dirty="0"/>
          </a:p>
          <a:p>
            <a:pPr marL="0" indent="0">
              <a:buNone/>
            </a:pPr>
            <a:endParaRPr lang="en-US" dirty="0"/>
          </a:p>
        </p:txBody>
      </p:sp>
    </p:spTree>
    <p:extLst>
      <p:ext uri="{BB962C8B-B14F-4D97-AF65-F5344CB8AC3E}">
        <p14:creationId xmlns:p14="http://schemas.microsoft.com/office/powerpoint/2010/main" val="1004352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E8D5A-564E-9AA3-7760-9D32D1DB9AC2}"/>
              </a:ext>
            </a:extLst>
          </p:cNvPr>
          <p:cNvSpPr>
            <a:spLocks noGrp="1"/>
          </p:cNvSpPr>
          <p:nvPr>
            <p:ph type="title"/>
          </p:nvPr>
        </p:nvSpPr>
        <p:spPr>
          <a:xfrm>
            <a:off x="831351" y="303480"/>
            <a:ext cx="10515600" cy="539001"/>
          </a:xfrm>
        </p:spPr>
        <p:txBody>
          <a:bodyPr>
            <a:normAutofit fontScale="90000"/>
          </a:bodyPr>
          <a:lstStyle/>
          <a:p>
            <a:r>
              <a:rPr lang="en-US" b="1" dirty="0">
                <a:solidFill>
                  <a:schemeClr val="accent1"/>
                </a:solidFill>
                <a:latin typeface="+mn-lt"/>
              </a:rPr>
              <a:t>The economic reality of insolvency</a:t>
            </a:r>
          </a:p>
        </p:txBody>
      </p:sp>
      <p:sp>
        <p:nvSpPr>
          <p:cNvPr id="3" name="Content Placeholder 2">
            <a:extLst>
              <a:ext uri="{FF2B5EF4-FFF2-40B4-BE49-F238E27FC236}">
                <a16:creationId xmlns:a16="http://schemas.microsoft.com/office/drawing/2014/main" id="{FD26BE2C-9E19-FA8B-ECD8-134139218D7A}"/>
              </a:ext>
            </a:extLst>
          </p:cNvPr>
          <p:cNvSpPr>
            <a:spLocks noGrp="1"/>
          </p:cNvSpPr>
          <p:nvPr>
            <p:ph idx="1"/>
          </p:nvPr>
        </p:nvSpPr>
        <p:spPr>
          <a:xfrm>
            <a:off x="838200" y="1171254"/>
            <a:ext cx="10515600" cy="5005709"/>
          </a:xfrm>
        </p:spPr>
        <p:txBody>
          <a:bodyPr/>
          <a:lstStyle/>
          <a:p>
            <a:pPr marL="0" indent="0">
              <a:buNone/>
            </a:pPr>
            <a:r>
              <a:rPr lang="en-US" b="1" dirty="0"/>
              <a:t>AFSA: Annual Administration Statistics (FY20-21)</a:t>
            </a:r>
          </a:p>
          <a:p>
            <a:r>
              <a:rPr lang="en-US" dirty="0"/>
              <a:t>Only 16% of bankruptcies have a RT (84% OT)</a:t>
            </a:r>
          </a:p>
          <a:p>
            <a:pPr lvl="1"/>
            <a:r>
              <a:rPr lang="en-US" dirty="0"/>
              <a:t>30% are business related</a:t>
            </a:r>
          </a:p>
          <a:p>
            <a:r>
              <a:rPr lang="en-US" dirty="0"/>
              <a:t>Only 16% of estates paid a dividend (all bankruptcies)</a:t>
            </a:r>
          </a:p>
          <a:p>
            <a:r>
              <a:rPr lang="en-US" dirty="0"/>
              <a:t>Of those, average rate of return was 11c/dollar </a:t>
            </a:r>
          </a:p>
          <a:p>
            <a:pPr lvl="1"/>
            <a:r>
              <a:rPr lang="en-US" dirty="0"/>
              <a:t>1.6c/dollar for all bankruptcies</a:t>
            </a:r>
          </a:p>
          <a:p>
            <a:r>
              <a:rPr lang="en-US" dirty="0"/>
              <a:t>Debt agreements paid 55c/dollar (PIA paid 9.7c/dollar)</a:t>
            </a:r>
          </a:p>
          <a:p>
            <a:pPr lvl="1"/>
            <a:r>
              <a:rPr lang="en-US" dirty="0"/>
              <a:t>Only 4.7% are business related</a:t>
            </a:r>
          </a:p>
        </p:txBody>
      </p:sp>
    </p:spTree>
    <p:extLst>
      <p:ext uri="{BB962C8B-B14F-4D97-AF65-F5344CB8AC3E}">
        <p14:creationId xmlns:p14="http://schemas.microsoft.com/office/powerpoint/2010/main" val="36255928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5E9E3D-DA5B-A441-BFA8-8298EF315844}"/>
              </a:ext>
            </a:extLst>
          </p:cNvPr>
          <p:cNvSpPr>
            <a:spLocks noGrp="1"/>
          </p:cNvSpPr>
          <p:nvPr>
            <p:ph type="title"/>
          </p:nvPr>
        </p:nvSpPr>
        <p:spPr>
          <a:xfrm>
            <a:off x="308225" y="296824"/>
            <a:ext cx="11282788" cy="1111353"/>
          </a:xfrm>
        </p:spPr>
        <p:txBody>
          <a:bodyPr anchor="b">
            <a:normAutofit/>
          </a:bodyPr>
          <a:lstStyle/>
          <a:p>
            <a:r>
              <a:rPr lang="en-US" sz="4800" b="1" dirty="0">
                <a:latin typeface="+mn-lt"/>
              </a:rPr>
              <a:t>The insolvency narrative</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FB12A31-D7C7-634B-A430-31618A6BB468}"/>
              </a:ext>
            </a:extLst>
          </p:cNvPr>
          <p:cNvSpPr>
            <a:spLocks noGrp="1"/>
          </p:cNvSpPr>
          <p:nvPr>
            <p:ph idx="1"/>
          </p:nvPr>
        </p:nvSpPr>
        <p:spPr>
          <a:xfrm>
            <a:off x="150312" y="1836815"/>
            <a:ext cx="7390356" cy="4843648"/>
          </a:xfrm>
        </p:spPr>
        <p:txBody>
          <a:bodyPr anchor="t">
            <a:normAutofit/>
          </a:bodyPr>
          <a:lstStyle/>
          <a:p>
            <a:pPr marL="0" indent="0">
              <a:buNone/>
            </a:pPr>
            <a:endParaRPr lang="en-AU" sz="1600" dirty="0"/>
          </a:p>
          <a:p>
            <a:pPr marL="0" indent="0">
              <a:buNone/>
            </a:pPr>
            <a:r>
              <a:rPr lang="en-AU" sz="1600" dirty="0"/>
              <a:t>‘There is often a message that creditors only get 11c in the dollar but if 85 per cent of companies have only less than $100,000 in assets and must pay the cost of external administrators, it sometimes promotes an undue expectations of returns’</a:t>
            </a:r>
          </a:p>
          <a:p>
            <a:pPr marL="0" indent="0">
              <a:buNone/>
            </a:pPr>
            <a:r>
              <a:rPr lang="en-AU" sz="1600" dirty="0"/>
              <a:t>Adrian Brown (former ASIC Insolvency Senior Executive Leader, </a:t>
            </a:r>
            <a:r>
              <a:rPr lang="en-AU" sz="1600" dirty="0">
                <a:hlinkClick r:id="rId2"/>
              </a:rPr>
              <a:t>www.smh.com.au</a:t>
            </a:r>
            <a:r>
              <a:rPr lang="en-AU" sz="1600" dirty="0"/>
              <a:t> 17.11.2015)</a:t>
            </a:r>
          </a:p>
          <a:p>
            <a:pPr marL="0" indent="0">
              <a:buNone/>
            </a:pPr>
            <a:endParaRPr lang="en-AU" sz="1600" dirty="0"/>
          </a:p>
          <a:p>
            <a:pPr marL="0" indent="0">
              <a:buNone/>
            </a:pPr>
            <a:r>
              <a:rPr lang="en-AU" sz="1600" dirty="0"/>
              <a:t>‘External administrations are focused on maximising the return to creditors, irrespective of the cost of the process or the effect on the business… Where businesses do need to be wound up, there is a concern that the cost of the process far outweighs any benefit to creditors, even where liabilities are small, and a business structure is simple.’ </a:t>
            </a:r>
          </a:p>
          <a:p>
            <a:pPr marL="0" indent="0" algn="r">
              <a:buNone/>
            </a:pPr>
            <a:r>
              <a:rPr lang="en-AU" sz="1600" dirty="0"/>
              <a:t>ASBFEO, Insolvency Practices Inquiry, July 2020</a:t>
            </a:r>
          </a:p>
        </p:txBody>
      </p:sp>
      <p:pic>
        <p:nvPicPr>
          <p:cNvPr id="5" name="Picture 4" descr="A picture containing person, indoor&#10;&#10;Description automatically generated">
            <a:extLst>
              <a:ext uri="{FF2B5EF4-FFF2-40B4-BE49-F238E27FC236}">
                <a16:creationId xmlns:a16="http://schemas.microsoft.com/office/drawing/2014/main" id="{B2272DEB-DACC-2E45-8183-7AFDF93527E7}"/>
              </a:ext>
            </a:extLst>
          </p:cNvPr>
          <p:cNvPicPr>
            <a:picLocks noChangeAspect="1"/>
          </p:cNvPicPr>
          <p:nvPr/>
        </p:nvPicPr>
        <p:blipFill rotWithShape="1">
          <a:blip r:embed="rId3"/>
          <a:srcRect l="19565" r="16219" b="2"/>
          <a:stretch/>
        </p:blipFill>
        <p:spPr>
          <a:xfrm>
            <a:off x="7675658" y="2093976"/>
            <a:ext cx="3941064" cy="4096512"/>
          </a:xfrm>
          <a:prstGeom prst="rect">
            <a:avLst/>
          </a:prstGeom>
        </p:spPr>
      </p:pic>
    </p:spTree>
    <p:extLst>
      <p:ext uri="{BB962C8B-B14F-4D97-AF65-F5344CB8AC3E}">
        <p14:creationId xmlns:p14="http://schemas.microsoft.com/office/powerpoint/2010/main" val="32694535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1AB56-2058-D04C-8F8E-C872E5EB3845}"/>
              </a:ext>
            </a:extLst>
          </p:cNvPr>
          <p:cNvSpPr>
            <a:spLocks noGrp="1"/>
          </p:cNvSpPr>
          <p:nvPr>
            <p:ph type="title"/>
          </p:nvPr>
        </p:nvSpPr>
        <p:spPr>
          <a:xfrm>
            <a:off x="470739" y="3752849"/>
            <a:ext cx="3290887" cy="2452687"/>
          </a:xfrm>
        </p:spPr>
        <p:txBody>
          <a:bodyPr anchor="ctr">
            <a:normAutofit/>
          </a:bodyPr>
          <a:lstStyle/>
          <a:p>
            <a:r>
              <a:rPr lang="en-US" sz="3600" b="1" dirty="0">
                <a:latin typeface="+mn-lt"/>
              </a:rPr>
              <a:t>Rise of the zombies?</a:t>
            </a:r>
          </a:p>
        </p:txBody>
      </p:sp>
      <p:pic>
        <p:nvPicPr>
          <p:cNvPr id="5" name="Content Placeholder 4" descr="A group of people walking&#10;&#10;Description automatically generated with low confidence">
            <a:extLst>
              <a:ext uri="{FF2B5EF4-FFF2-40B4-BE49-F238E27FC236}">
                <a16:creationId xmlns:a16="http://schemas.microsoft.com/office/drawing/2014/main" id="{ABBD3FAC-54EC-C44B-9F3A-3DEDAEFC492F}"/>
              </a:ext>
            </a:extLst>
          </p:cNvPr>
          <p:cNvPicPr>
            <a:picLocks noChangeAspect="1"/>
          </p:cNvPicPr>
          <p:nvPr/>
        </p:nvPicPr>
        <p:blipFill rotWithShape="1">
          <a:blip r:embed="rId2"/>
          <a:srcRect t="20997" b="18133"/>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9" name="Content Placeholder 8">
            <a:extLst>
              <a:ext uri="{FF2B5EF4-FFF2-40B4-BE49-F238E27FC236}">
                <a16:creationId xmlns:a16="http://schemas.microsoft.com/office/drawing/2014/main" id="{3BEA4721-1AAD-4983-B49F-2B2BE2E49FEA}"/>
              </a:ext>
            </a:extLst>
          </p:cNvPr>
          <p:cNvSpPr>
            <a:spLocks noGrp="1"/>
          </p:cNvSpPr>
          <p:nvPr>
            <p:ph idx="1"/>
          </p:nvPr>
        </p:nvSpPr>
        <p:spPr>
          <a:xfrm>
            <a:off x="2702104" y="3752850"/>
            <a:ext cx="9349484" cy="2452687"/>
          </a:xfrm>
        </p:spPr>
        <p:txBody>
          <a:bodyPr anchor="ctr">
            <a:normAutofit/>
          </a:bodyPr>
          <a:lstStyle/>
          <a:p>
            <a:pPr marL="0" indent="0">
              <a:buNone/>
            </a:pPr>
            <a:r>
              <a:rPr lang="en-US" sz="2100" dirty="0"/>
              <a:t>Data from </a:t>
            </a:r>
            <a:r>
              <a:rPr lang="en-US" sz="2100" dirty="0">
                <a:hlinkClick r:id="rId3"/>
              </a:rPr>
              <a:t>https://publishednotices.asic.gov.au/</a:t>
            </a:r>
            <a:r>
              <a:rPr lang="en-US" sz="2100" dirty="0"/>
              <a:t> from August 2012-July 2021 reveals:</a:t>
            </a:r>
          </a:p>
          <a:p>
            <a:endParaRPr lang="en-US" sz="2200" dirty="0"/>
          </a:p>
          <a:p>
            <a:r>
              <a:rPr lang="en-US" sz="2200" dirty="0"/>
              <a:t>Voluntary </a:t>
            </a:r>
            <a:r>
              <a:rPr lang="en-US" sz="2200" dirty="0" err="1"/>
              <a:t>deregistrations</a:t>
            </a:r>
            <a:r>
              <a:rPr lang="en-US" sz="2200" dirty="0"/>
              <a:t> (s 601AA): 702,680 (or approx. 78,000 per year)</a:t>
            </a:r>
          </a:p>
          <a:p>
            <a:endParaRPr lang="en-US" sz="2200" dirty="0"/>
          </a:p>
          <a:p>
            <a:r>
              <a:rPr lang="en-US" sz="2200" dirty="0"/>
              <a:t>ASIC initiated </a:t>
            </a:r>
            <a:r>
              <a:rPr lang="en-US" sz="2200" dirty="0" err="1"/>
              <a:t>deregistrations</a:t>
            </a:r>
            <a:r>
              <a:rPr lang="en-US" sz="2200" dirty="0"/>
              <a:t> (s 601AB): 537,930 (or approx. 59,000 per year)</a:t>
            </a:r>
          </a:p>
        </p:txBody>
      </p:sp>
    </p:spTree>
    <p:extLst>
      <p:ext uri="{BB962C8B-B14F-4D97-AF65-F5344CB8AC3E}">
        <p14:creationId xmlns:p14="http://schemas.microsoft.com/office/powerpoint/2010/main" val="30864659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54CBA-4A9E-E84A-B79E-D88A2E16A17A}"/>
              </a:ext>
            </a:extLst>
          </p:cNvPr>
          <p:cNvSpPr>
            <a:spLocks noGrp="1"/>
          </p:cNvSpPr>
          <p:nvPr>
            <p:ph type="title"/>
          </p:nvPr>
        </p:nvSpPr>
        <p:spPr>
          <a:xfrm>
            <a:off x="288099" y="277443"/>
            <a:ext cx="10515600" cy="511697"/>
          </a:xfrm>
        </p:spPr>
        <p:txBody>
          <a:bodyPr>
            <a:normAutofit fontScale="90000"/>
          </a:bodyPr>
          <a:lstStyle/>
          <a:p>
            <a:r>
              <a:rPr lang="en-US" b="1" dirty="0">
                <a:solidFill>
                  <a:schemeClr val="accent1"/>
                </a:solidFill>
                <a:latin typeface="+mn-lt"/>
              </a:rPr>
              <a:t>Challenges for the insolvency profession</a:t>
            </a:r>
          </a:p>
        </p:txBody>
      </p:sp>
      <p:sp>
        <p:nvSpPr>
          <p:cNvPr id="3" name="Content Placeholder 2">
            <a:extLst>
              <a:ext uri="{FF2B5EF4-FFF2-40B4-BE49-F238E27FC236}">
                <a16:creationId xmlns:a16="http://schemas.microsoft.com/office/drawing/2014/main" id="{F726CE48-828D-4F41-8308-8498818E542A}"/>
              </a:ext>
            </a:extLst>
          </p:cNvPr>
          <p:cNvSpPr>
            <a:spLocks noGrp="1"/>
          </p:cNvSpPr>
          <p:nvPr>
            <p:ph idx="1"/>
          </p:nvPr>
        </p:nvSpPr>
        <p:spPr>
          <a:xfrm>
            <a:off x="288099" y="926926"/>
            <a:ext cx="11599101" cy="5761973"/>
          </a:xfrm>
        </p:spPr>
        <p:txBody>
          <a:bodyPr>
            <a:normAutofit fontScale="92500" lnSpcReduction="10000"/>
          </a:bodyPr>
          <a:lstStyle/>
          <a:p>
            <a:r>
              <a:rPr lang="en-US" dirty="0"/>
              <a:t>Decline in work and declining numbers of practitioners</a:t>
            </a:r>
          </a:p>
          <a:p>
            <a:r>
              <a:rPr lang="en-US" dirty="0"/>
              <a:t>Increasing compliance costs</a:t>
            </a:r>
          </a:p>
          <a:p>
            <a:pPr lvl="1"/>
            <a:r>
              <a:rPr lang="en-US" dirty="0"/>
              <a:t>Creditor information requests</a:t>
            </a:r>
          </a:p>
          <a:p>
            <a:pPr lvl="1"/>
            <a:r>
              <a:rPr lang="en-US" dirty="0"/>
              <a:t>Fair Entitlement Guarantee recovery program actions (corporate)</a:t>
            </a:r>
          </a:p>
          <a:p>
            <a:r>
              <a:rPr lang="en-US" dirty="0"/>
              <a:t>ASIC Industry funding cost recovery (corporate)</a:t>
            </a:r>
          </a:p>
          <a:p>
            <a:r>
              <a:rPr lang="en-US" dirty="0"/>
              <a:t>Public expectation gap</a:t>
            </a:r>
          </a:p>
          <a:p>
            <a:pPr lvl="1"/>
            <a:r>
              <a:rPr lang="en-US" dirty="0"/>
              <a:t>Insolvency practitioners as gatekeepers</a:t>
            </a:r>
          </a:p>
          <a:p>
            <a:pPr lvl="2"/>
            <a:r>
              <a:rPr lang="en-US" dirty="0"/>
              <a:t>Lack of (ASIC) enforcement action</a:t>
            </a:r>
          </a:p>
          <a:p>
            <a:pPr lvl="1"/>
            <a:r>
              <a:rPr lang="en-US" dirty="0"/>
              <a:t>Detailed investigation and reporting requirements: </a:t>
            </a:r>
            <a:r>
              <a:rPr lang="en-US" i="1" u="sng" dirty="0"/>
              <a:t>who pays for this?</a:t>
            </a:r>
          </a:p>
          <a:p>
            <a:pPr lvl="1"/>
            <a:r>
              <a:rPr lang="en-US" dirty="0"/>
              <a:t>Large amounts of unfunded or underfunded work</a:t>
            </a:r>
          </a:p>
          <a:p>
            <a:pPr lvl="1"/>
            <a:r>
              <a:rPr lang="en-US" dirty="0"/>
              <a:t>Inadequate or inefficient government support funding</a:t>
            </a:r>
          </a:p>
          <a:p>
            <a:r>
              <a:rPr lang="en-US" dirty="0"/>
              <a:t>Widespread creditor apathy</a:t>
            </a:r>
          </a:p>
          <a:p>
            <a:r>
              <a:rPr lang="en-US" dirty="0"/>
              <a:t>Largely unregulated pre-insolvency (untrustworthy) advisors</a:t>
            </a:r>
          </a:p>
          <a:p>
            <a:r>
              <a:rPr lang="en-US" dirty="0"/>
              <a:t>Insolvency administration gives rise to stigma and blame focus</a:t>
            </a:r>
          </a:p>
        </p:txBody>
      </p:sp>
    </p:spTree>
    <p:extLst>
      <p:ext uri="{BB962C8B-B14F-4D97-AF65-F5344CB8AC3E}">
        <p14:creationId xmlns:p14="http://schemas.microsoft.com/office/powerpoint/2010/main" val="11816240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C232B152-3720-4D3B-97ED-45CE5483F1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11BAB570-FF10-4E96-8A3F-FA9804702B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4693698" cy="6858000"/>
          </a:xfrm>
          <a:custGeom>
            <a:avLst/>
            <a:gdLst>
              <a:gd name="connsiteX0" fmla="*/ 0 w 4693698"/>
              <a:gd name="connsiteY0" fmla="*/ 0 h 6858000"/>
              <a:gd name="connsiteX1" fmla="*/ 420914 w 4693698"/>
              <a:gd name="connsiteY1" fmla="*/ 0 h 6858000"/>
              <a:gd name="connsiteX2" fmla="*/ 1582057 w 4693698"/>
              <a:gd name="connsiteY2" fmla="*/ 0 h 6858000"/>
              <a:gd name="connsiteX3" fmla="*/ 4503903 w 4693698"/>
              <a:gd name="connsiteY3" fmla="*/ 0 h 6858000"/>
              <a:gd name="connsiteX4" fmla="*/ 4508943 w 4693698"/>
              <a:gd name="connsiteY4" fmla="*/ 66675 h 6858000"/>
              <a:gd name="connsiteX5" fmla="*/ 4517340 w 4693698"/>
              <a:gd name="connsiteY5" fmla="*/ 122237 h 6858000"/>
              <a:gd name="connsiteX6" fmla="*/ 4527418 w 4693698"/>
              <a:gd name="connsiteY6" fmla="*/ 174625 h 6858000"/>
              <a:gd name="connsiteX7" fmla="*/ 4544214 w 4693698"/>
              <a:gd name="connsiteY7" fmla="*/ 217487 h 6858000"/>
              <a:gd name="connsiteX8" fmla="*/ 4561010 w 4693698"/>
              <a:gd name="connsiteY8" fmla="*/ 260350 h 6858000"/>
              <a:gd name="connsiteX9" fmla="*/ 4581165 w 4693698"/>
              <a:gd name="connsiteY9" fmla="*/ 296862 h 6858000"/>
              <a:gd name="connsiteX10" fmla="*/ 4601320 w 4693698"/>
              <a:gd name="connsiteY10" fmla="*/ 334962 h 6858000"/>
              <a:gd name="connsiteX11" fmla="*/ 4619796 w 4693698"/>
              <a:gd name="connsiteY11" fmla="*/ 369887 h 6858000"/>
              <a:gd name="connsiteX12" fmla="*/ 4638271 w 4693698"/>
              <a:gd name="connsiteY12" fmla="*/ 409575 h 6858000"/>
              <a:gd name="connsiteX13" fmla="*/ 4655067 w 4693698"/>
              <a:gd name="connsiteY13" fmla="*/ 450850 h 6858000"/>
              <a:gd name="connsiteX14" fmla="*/ 4670184 w 4693698"/>
              <a:gd name="connsiteY14" fmla="*/ 496887 h 6858000"/>
              <a:gd name="connsiteX15" fmla="*/ 4681941 w 4693698"/>
              <a:gd name="connsiteY15" fmla="*/ 546100 h 6858000"/>
              <a:gd name="connsiteX16" fmla="*/ 4690339 w 4693698"/>
              <a:gd name="connsiteY16" fmla="*/ 606425 h 6858000"/>
              <a:gd name="connsiteX17" fmla="*/ 4693698 w 4693698"/>
              <a:gd name="connsiteY17" fmla="*/ 673100 h 6858000"/>
              <a:gd name="connsiteX18" fmla="*/ 4690339 w 4693698"/>
              <a:gd name="connsiteY18" fmla="*/ 744537 h 6858000"/>
              <a:gd name="connsiteX19" fmla="*/ 4681941 w 4693698"/>
              <a:gd name="connsiteY19" fmla="*/ 801687 h 6858000"/>
              <a:gd name="connsiteX20" fmla="*/ 4670184 w 4693698"/>
              <a:gd name="connsiteY20" fmla="*/ 854075 h 6858000"/>
              <a:gd name="connsiteX21" fmla="*/ 4655067 w 4693698"/>
              <a:gd name="connsiteY21" fmla="*/ 901700 h 6858000"/>
              <a:gd name="connsiteX22" fmla="*/ 4638271 w 4693698"/>
              <a:gd name="connsiteY22" fmla="*/ 942975 h 6858000"/>
              <a:gd name="connsiteX23" fmla="*/ 4618116 w 4693698"/>
              <a:gd name="connsiteY23" fmla="*/ 981075 h 6858000"/>
              <a:gd name="connsiteX24" fmla="*/ 4597961 w 4693698"/>
              <a:gd name="connsiteY24" fmla="*/ 1017587 h 6858000"/>
              <a:gd name="connsiteX25" fmla="*/ 4577806 w 4693698"/>
              <a:gd name="connsiteY25" fmla="*/ 1055687 h 6858000"/>
              <a:gd name="connsiteX26" fmla="*/ 4559330 w 4693698"/>
              <a:gd name="connsiteY26" fmla="*/ 1095375 h 6858000"/>
              <a:gd name="connsiteX27" fmla="*/ 4540854 w 4693698"/>
              <a:gd name="connsiteY27" fmla="*/ 1136650 h 6858000"/>
              <a:gd name="connsiteX28" fmla="*/ 4525739 w 4693698"/>
              <a:gd name="connsiteY28" fmla="*/ 1182687 h 6858000"/>
              <a:gd name="connsiteX29" fmla="*/ 4515661 w 4693698"/>
              <a:gd name="connsiteY29" fmla="*/ 1235075 h 6858000"/>
              <a:gd name="connsiteX30" fmla="*/ 4505583 w 4693698"/>
              <a:gd name="connsiteY30" fmla="*/ 1295400 h 6858000"/>
              <a:gd name="connsiteX31" fmla="*/ 4503903 w 4693698"/>
              <a:gd name="connsiteY31" fmla="*/ 1363662 h 6858000"/>
              <a:gd name="connsiteX32" fmla="*/ 4505583 w 4693698"/>
              <a:gd name="connsiteY32" fmla="*/ 1431925 h 6858000"/>
              <a:gd name="connsiteX33" fmla="*/ 4515661 w 4693698"/>
              <a:gd name="connsiteY33" fmla="*/ 1492250 h 6858000"/>
              <a:gd name="connsiteX34" fmla="*/ 4525739 w 4693698"/>
              <a:gd name="connsiteY34" fmla="*/ 1544637 h 6858000"/>
              <a:gd name="connsiteX35" fmla="*/ 4540854 w 4693698"/>
              <a:gd name="connsiteY35" fmla="*/ 1589087 h 6858000"/>
              <a:gd name="connsiteX36" fmla="*/ 4559330 w 4693698"/>
              <a:gd name="connsiteY36" fmla="*/ 1631950 h 6858000"/>
              <a:gd name="connsiteX37" fmla="*/ 4577806 w 4693698"/>
              <a:gd name="connsiteY37" fmla="*/ 1671637 h 6858000"/>
              <a:gd name="connsiteX38" fmla="*/ 4597961 w 4693698"/>
              <a:gd name="connsiteY38" fmla="*/ 1708150 h 6858000"/>
              <a:gd name="connsiteX39" fmla="*/ 4618116 w 4693698"/>
              <a:gd name="connsiteY39" fmla="*/ 1743075 h 6858000"/>
              <a:gd name="connsiteX40" fmla="*/ 4638271 w 4693698"/>
              <a:gd name="connsiteY40" fmla="*/ 1782762 h 6858000"/>
              <a:gd name="connsiteX41" fmla="*/ 4655067 w 4693698"/>
              <a:gd name="connsiteY41" fmla="*/ 1824037 h 6858000"/>
              <a:gd name="connsiteX42" fmla="*/ 4670184 w 4693698"/>
              <a:gd name="connsiteY42" fmla="*/ 1870075 h 6858000"/>
              <a:gd name="connsiteX43" fmla="*/ 4681941 w 4693698"/>
              <a:gd name="connsiteY43" fmla="*/ 1922462 h 6858000"/>
              <a:gd name="connsiteX44" fmla="*/ 4690339 w 4693698"/>
              <a:gd name="connsiteY44" fmla="*/ 1982787 h 6858000"/>
              <a:gd name="connsiteX45" fmla="*/ 4693698 w 4693698"/>
              <a:gd name="connsiteY45" fmla="*/ 2051050 h 6858000"/>
              <a:gd name="connsiteX46" fmla="*/ 4690339 w 4693698"/>
              <a:gd name="connsiteY46" fmla="*/ 2119312 h 6858000"/>
              <a:gd name="connsiteX47" fmla="*/ 4681941 w 4693698"/>
              <a:gd name="connsiteY47" fmla="*/ 2179637 h 6858000"/>
              <a:gd name="connsiteX48" fmla="*/ 4670184 w 4693698"/>
              <a:gd name="connsiteY48" fmla="*/ 2232025 h 6858000"/>
              <a:gd name="connsiteX49" fmla="*/ 4655067 w 4693698"/>
              <a:gd name="connsiteY49" fmla="*/ 2278062 h 6858000"/>
              <a:gd name="connsiteX50" fmla="*/ 4638271 w 4693698"/>
              <a:gd name="connsiteY50" fmla="*/ 2319337 h 6858000"/>
              <a:gd name="connsiteX51" fmla="*/ 4618116 w 4693698"/>
              <a:gd name="connsiteY51" fmla="*/ 2359025 h 6858000"/>
              <a:gd name="connsiteX52" fmla="*/ 4597961 w 4693698"/>
              <a:gd name="connsiteY52" fmla="*/ 2395537 h 6858000"/>
              <a:gd name="connsiteX53" fmla="*/ 4577806 w 4693698"/>
              <a:gd name="connsiteY53" fmla="*/ 2433637 h 6858000"/>
              <a:gd name="connsiteX54" fmla="*/ 4559330 w 4693698"/>
              <a:gd name="connsiteY54" fmla="*/ 2471737 h 6858000"/>
              <a:gd name="connsiteX55" fmla="*/ 4540854 w 4693698"/>
              <a:gd name="connsiteY55" fmla="*/ 2513012 h 6858000"/>
              <a:gd name="connsiteX56" fmla="*/ 4525739 w 4693698"/>
              <a:gd name="connsiteY56" fmla="*/ 2560637 h 6858000"/>
              <a:gd name="connsiteX57" fmla="*/ 4515661 w 4693698"/>
              <a:gd name="connsiteY57" fmla="*/ 2613025 h 6858000"/>
              <a:gd name="connsiteX58" fmla="*/ 4505583 w 4693698"/>
              <a:gd name="connsiteY58" fmla="*/ 2671762 h 6858000"/>
              <a:gd name="connsiteX59" fmla="*/ 4503903 w 4693698"/>
              <a:gd name="connsiteY59" fmla="*/ 2741612 h 6858000"/>
              <a:gd name="connsiteX60" fmla="*/ 4505583 w 4693698"/>
              <a:gd name="connsiteY60" fmla="*/ 2809875 h 6858000"/>
              <a:gd name="connsiteX61" fmla="*/ 4515661 w 4693698"/>
              <a:gd name="connsiteY61" fmla="*/ 2868612 h 6858000"/>
              <a:gd name="connsiteX62" fmla="*/ 4525739 w 4693698"/>
              <a:gd name="connsiteY62" fmla="*/ 2922587 h 6858000"/>
              <a:gd name="connsiteX63" fmla="*/ 4540854 w 4693698"/>
              <a:gd name="connsiteY63" fmla="*/ 2967037 h 6858000"/>
              <a:gd name="connsiteX64" fmla="*/ 4559330 w 4693698"/>
              <a:gd name="connsiteY64" fmla="*/ 3009900 h 6858000"/>
              <a:gd name="connsiteX65" fmla="*/ 4577806 w 4693698"/>
              <a:gd name="connsiteY65" fmla="*/ 3046412 h 6858000"/>
              <a:gd name="connsiteX66" fmla="*/ 4597961 w 4693698"/>
              <a:gd name="connsiteY66" fmla="*/ 3084512 h 6858000"/>
              <a:gd name="connsiteX67" fmla="*/ 4618116 w 4693698"/>
              <a:gd name="connsiteY67" fmla="*/ 3121025 h 6858000"/>
              <a:gd name="connsiteX68" fmla="*/ 4638271 w 4693698"/>
              <a:gd name="connsiteY68" fmla="*/ 3160712 h 6858000"/>
              <a:gd name="connsiteX69" fmla="*/ 4655067 w 4693698"/>
              <a:gd name="connsiteY69" fmla="*/ 3201987 h 6858000"/>
              <a:gd name="connsiteX70" fmla="*/ 4670184 w 4693698"/>
              <a:gd name="connsiteY70" fmla="*/ 3248025 h 6858000"/>
              <a:gd name="connsiteX71" fmla="*/ 4681941 w 4693698"/>
              <a:gd name="connsiteY71" fmla="*/ 3300412 h 6858000"/>
              <a:gd name="connsiteX72" fmla="*/ 4690339 w 4693698"/>
              <a:gd name="connsiteY72" fmla="*/ 3360737 h 6858000"/>
              <a:gd name="connsiteX73" fmla="*/ 4693698 w 4693698"/>
              <a:gd name="connsiteY73" fmla="*/ 3427412 h 6858000"/>
              <a:gd name="connsiteX74" fmla="*/ 4690339 w 4693698"/>
              <a:gd name="connsiteY74" fmla="*/ 3497262 h 6858000"/>
              <a:gd name="connsiteX75" fmla="*/ 4681941 w 4693698"/>
              <a:gd name="connsiteY75" fmla="*/ 3557587 h 6858000"/>
              <a:gd name="connsiteX76" fmla="*/ 4670184 w 4693698"/>
              <a:gd name="connsiteY76" fmla="*/ 3609975 h 6858000"/>
              <a:gd name="connsiteX77" fmla="*/ 4655067 w 4693698"/>
              <a:gd name="connsiteY77" fmla="*/ 3656012 h 6858000"/>
              <a:gd name="connsiteX78" fmla="*/ 4638271 w 4693698"/>
              <a:gd name="connsiteY78" fmla="*/ 3697287 h 6858000"/>
              <a:gd name="connsiteX79" fmla="*/ 4618116 w 4693698"/>
              <a:gd name="connsiteY79" fmla="*/ 3736975 h 6858000"/>
              <a:gd name="connsiteX80" fmla="*/ 4577806 w 4693698"/>
              <a:gd name="connsiteY80" fmla="*/ 3811587 h 6858000"/>
              <a:gd name="connsiteX81" fmla="*/ 4559330 w 4693698"/>
              <a:gd name="connsiteY81" fmla="*/ 3848100 h 6858000"/>
              <a:gd name="connsiteX82" fmla="*/ 4540854 w 4693698"/>
              <a:gd name="connsiteY82" fmla="*/ 3890962 h 6858000"/>
              <a:gd name="connsiteX83" fmla="*/ 4525739 w 4693698"/>
              <a:gd name="connsiteY83" fmla="*/ 3935412 h 6858000"/>
              <a:gd name="connsiteX84" fmla="*/ 4515661 w 4693698"/>
              <a:gd name="connsiteY84" fmla="*/ 3987800 h 6858000"/>
              <a:gd name="connsiteX85" fmla="*/ 4505583 w 4693698"/>
              <a:gd name="connsiteY85" fmla="*/ 4048125 h 6858000"/>
              <a:gd name="connsiteX86" fmla="*/ 4503903 w 4693698"/>
              <a:gd name="connsiteY86" fmla="*/ 4116387 h 6858000"/>
              <a:gd name="connsiteX87" fmla="*/ 4505583 w 4693698"/>
              <a:gd name="connsiteY87" fmla="*/ 4186237 h 6858000"/>
              <a:gd name="connsiteX88" fmla="*/ 4515661 w 4693698"/>
              <a:gd name="connsiteY88" fmla="*/ 4244975 h 6858000"/>
              <a:gd name="connsiteX89" fmla="*/ 4525739 w 4693698"/>
              <a:gd name="connsiteY89" fmla="*/ 4297362 h 6858000"/>
              <a:gd name="connsiteX90" fmla="*/ 4540854 w 4693698"/>
              <a:gd name="connsiteY90" fmla="*/ 4343400 h 6858000"/>
              <a:gd name="connsiteX91" fmla="*/ 4559330 w 4693698"/>
              <a:gd name="connsiteY91" fmla="*/ 4386262 h 6858000"/>
              <a:gd name="connsiteX92" fmla="*/ 4577806 w 4693698"/>
              <a:gd name="connsiteY92" fmla="*/ 4424362 h 6858000"/>
              <a:gd name="connsiteX93" fmla="*/ 4618116 w 4693698"/>
              <a:gd name="connsiteY93" fmla="*/ 4498975 h 6858000"/>
              <a:gd name="connsiteX94" fmla="*/ 4638271 w 4693698"/>
              <a:gd name="connsiteY94" fmla="*/ 4537075 h 6858000"/>
              <a:gd name="connsiteX95" fmla="*/ 4655067 w 4693698"/>
              <a:gd name="connsiteY95" fmla="*/ 4579937 h 6858000"/>
              <a:gd name="connsiteX96" fmla="*/ 4670184 w 4693698"/>
              <a:gd name="connsiteY96" fmla="*/ 4625975 h 6858000"/>
              <a:gd name="connsiteX97" fmla="*/ 4681941 w 4693698"/>
              <a:gd name="connsiteY97" fmla="*/ 4678362 h 6858000"/>
              <a:gd name="connsiteX98" fmla="*/ 4690339 w 4693698"/>
              <a:gd name="connsiteY98" fmla="*/ 4738687 h 6858000"/>
              <a:gd name="connsiteX99" fmla="*/ 4693698 w 4693698"/>
              <a:gd name="connsiteY99" fmla="*/ 4806950 h 6858000"/>
              <a:gd name="connsiteX100" fmla="*/ 4690339 w 4693698"/>
              <a:gd name="connsiteY100" fmla="*/ 4875212 h 6858000"/>
              <a:gd name="connsiteX101" fmla="*/ 4681941 w 4693698"/>
              <a:gd name="connsiteY101" fmla="*/ 4935537 h 6858000"/>
              <a:gd name="connsiteX102" fmla="*/ 4670184 w 4693698"/>
              <a:gd name="connsiteY102" fmla="*/ 4987925 h 6858000"/>
              <a:gd name="connsiteX103" fmla="*/ 4655067 w 4693698"/>
              <a:gd name="connsiteY103" fmla="*/ 5033962 h 6858000"/>
              <a:gd name="connsiteX104" fmla="*/ 4638271 w 4693698"/>
              <a:gd name="connsiteY104" fmla="*/ 5075237 h 6858000"/>
              <a:gd name="connsiteX105" fmla="*/ 4618116 w 4693698"/>
              <a:gd name="connsiteY105" fmla="*/ 5114925 h 6858000"/>
              <a:gd name="connsiteX106" fmla="*/ 4597961 w 4693698"/>
              <a:gd name="connsiteY106" fmla="*/ 5149850 h 6858000"/>
              <a:gd name="connsiteX107" fmla="*/ 4577806 w 4693698"/>
              <a:gd name="connsiteY107" fmla="*/ 5186362 h 6858000"/>
              <a:gd name="connsiteX108" fmla="*/ 4559330 w 4693698"/>
              <a:gd name="connsiteY108" fmla="*/ 5226050 h 6858000"/>
              <a:gd name="connsiteX109" fmla="*/ 4540854 w 4693698"/>
              <a:gd name="connsiteY109" fmla="*/ 5268912 h 6858000"/>
              <a:gd name="connsiteX110" fmla="*/ 4525739 w 4693698"/>
              <a:gd name="connsiteY110" fmla="*/ 5313362 h 6858000"/>
              <a:gd name="connsiteX111" fmla="*/ 4515661 w 4693698"/>
              <a:gd name="connsiteY111" fmla="*/ 5365750 h 6858000"/>
              <a:gd name="connsiteX112" fmla="*/ 4505583 w 4693698"/>
              <a:gd name="connsiteY112" fmla="*/ 5426075 h 6858000"/>
              <a:gd name="connsiteX113" fmla="*/ 4503903 w 4693698"/>
              <a:gd name="connsiteY113" fmla="*/ 5494337 h 6858000"/>
              <a:gd name="connsiteX114" fmla="*/ 4505583 w 4693698"/>
              <a:gd name="connsiteY114" fmla="*/ 5562600 h 6858000"/>
              <a:gd name="connsiteX115" fmla="*/ 4515661 w 4693698"/>
              <a:gd name="connsiteY115" fmla="*/ 5622925 h 6858000"/>
              <a:gd name="connsiteX116" fmla="*/ 4525739 w 4693698"/>
              <a:gd name="connsiteY116" fmla="*/ 5675312 h 6858000"/>
              <a:gd name="connsiteX117" fmla="*/ 4540854 w 4693698"/>
              <a:gd name="connsiteY117" fmla="*/ 5721350 h 6858000"/>
              <a:gd name="connsiteX118" fmla="*/ 4559330 w 4693698"/>
              <a:gd name="connsiteY118" fmla="*/ 5762625 h 6858000"/>
              <a:gd name="connsiteX119" fmla="*/ 4577806 w 4693698"/>
              <a:gd name="connsiteY119" fmla="*/ 5802312 h 6858000"/>
              <a:gd name="connsiteX120" fmla="*/ 4597961 w 4693698"/>
              <a:gd name="connsiteY120" fmla="*/ 5840412 h 6858000"/>
              <a:gd name="connsiteX121" fmla="*/ 4618116 w 4693698"/>
              <a:gd name="connsiteY121" fmla="*/ 5876925 h 6858000"/>
              <a:gd name="connsiteX122" fmla="*/ 4638271 w 4693698"/>
              <a:gd name="connsiteY122" fmla="*/ 5915025 h 6858000"/>
              <a:gd name="connsiteX123" fmla="*/ 4655067 w 4693698"/>
              <a:gd name="connsiteY123" fmla="*/ 5956300 h 6858000"/>
              <a:gd name="connsiteX124" fmla="*/ 4670184 w 4693698"/>
              <a:gd name="connsiteY124" fmla="*/ 6003925 h 6858000"/>
              <a:gd name="connsiteX125" fmla="*/ 4681941 w 4693698"/>
              <a:gd name="connsiteY125" fmla="*/ 6056312 h 6858000"/>
              <a:gd name="connsiteX126" fmla="*/ 4690339 w 4693698"/>
              <a:gd name="connsiteY126" fmla="*/ 6113462 h 6858000"/>
              <a:gd name="connsiteX127" fmla="*/ 4693698 w 4693698"/>
              <a:gd name="connsiteY127" fmla="*/ 6183312 h 6858000"/>
              <a:gd name="connsiteX128" fmla="*/ 4690339 w 4693698"/>
              <a:gd name="connsiteY128" fmla="*/ 6251575 h 6858000"/>
              <a:gd name="connsiteX129" fmla="*/ 4681941 w 4693698"/>
              <a:gd name="connsiteY129" fmla="*/ 6311900 h 6858000"/>
              <a:gd name="connsiteX130" fmla="*/ 4670184 w 4693698"/>
              <a:gd name="connsiteY130" fmla="*/ 6361112 h 6858000"/>
              <a:gd name="connsiteX131" fmla="*/ 4655067 w 4693698"/>
              <a:gd name="connsiteY131" fmla="*/ 6407150 h 6858000"/>
              <a:gd name="connsiteX132" fmla="*/ 4638271 w 4693698"/>
              <a:gd name="connsiteY132" fmla="*/ 6448425 h 6858000"/>
              <a:gd name="connsiteX133" fmla="*/ 4619796 w 4693698"/>
              <a:gd name="connsiteY133" fmla="*/ 6488112 h 6858000"/>
              <a:gd name="connsiteX134" fmla="*/ 4601320 w 4693698"/>
              <a:gd name="connsiteY134" fmla="*/ 6523037 h 6858000"/>
              <a:gd name="connsiteX135" fmla="*/ 4581165 w 4693698"/>
              <a:gd name="connsiteY135" fmla="*/ 6561137 h 6858000"/>
              <a:gd name="connsiteX136" fmla="*/ 4561010 w 4693698"/>
              <a:gd name="connsiteY136" fmla="*/ 6597650 h 6858000"/>
              <a:gd name="connsiteX137" fmla="*/ 4544214 w 4693698"/>
              <a:gd name="connsiteY137" fmla="*/ 6640512 h 6858000"/>
              <a:gd name="connsiteX138" fmla="*/ 4527418 w 4693698"/>
              <a:gd name="connsiteY138" fmla="*/ 6683375 h 6858000"/>
              <a:gd name="connsiteX139" fmla="*/ 4517340 w 4693698"/>
              <a:gd name="connsiteY139" fmla="*/ 6735762 h 6858000"/>
              <a:gd name="connsiteX140" fmla="*/ 4508943 w 4693698"/>
              <a:gd name="connsiteY140" fmla="*/ 6791325 h 6858000"/>
              <a:gd name="connsiteX141" fmla="*/ 4503903 w 4693698"/>
              <a:gd name="connsiteY141" fmla="*/ 6858000 h 6858000"/>
              <a:gd name="connsiteX142" fmla="*/ 1582057 w 4693698"/>
              <a:gd name="connsiteY142" fmla="*/ 6858000 h 6858000"/>
              <a:gd name="connsiteX143" fmla="*/ 420914 w 4693698"/>
              <a:gd name="connsiteY143" fmla="*/ 6858000 h 6858000"/>
              <a:gd name="connsiteX144" fmla="*/ 0 w 4693698"/>
              <a:gd name="connsiteY14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4693698" h="6858000">
                <a:moveTo>
                  <a:pt x="0" y="0"/>
                </a:moveTo>
                <a:lnTo>
                  <a:pt x="420914" y="0"/>
                </a:lnTo>
                <a:lnTo>
                  <a:pt x="1582057" y="0"/>
                </a:lnTo>
                <a:lnTo>
                  <a:pt x="4503903" y="0"/>
                </a:lnTo>
                <a:lnTo>
                  <a:pt x="4508943" y="66675"/>
                </a:lnTo>
                <a:lnTo>
                  <a:pt x="4517340" y="122237"/>
                </a:lnTo>
                <a:lnTo>
                  <a:pt x="4527418" y="174625"/>
                </a:lnTo>
                <a:lnTo>
                  <a:pt x="4544214" y="217487"/>
                </a:lnTo>
                <a:lnTo>
                  <a:pt x="4561010" y="260350"/>
                </a:lnTo>
                <a:lnTo>
                  <a:pt x="4581165" y="296862"/>
                </a:lnTo>
                <a:lnTo>
                  <a:pt x="4601320" y="334962"/>
                </a:lnTo>
                <a:lnTo>
                  <a:pt x="4619796" y="369887"/>
                </a:lnTo>
                <a:lnTo>
                  <a:pt x="4638271" y="409575"/>
                </a:lnTo>
                <a:lnTo>
                  <a:pt x="4655067" y="450850"/>
                </a:lnTo>
                <a:lnTo>
                  <a:pt x="4670184" y="496887"/>
                </a:lnTo>
                <a:lnTo>
                  <a:pt x="4681941" y="546100"/>
                </a:lnTo>
                <a:lnTo>
                  <a:pt x="4690339" y="606425"/>
                </a:lnTo>
                <a:lnTo>
                  <a:pt x="4693698" y="673100"/>
                </a:lnTo>
                <a:lnTo>
                  <a:pt x="4690339" y="744537"/>
                </a:lnTo>
                <a:lnTo>
                  <a:pt x="4681941" y="801687"/>
                </a:lnTo>
                <a:lnTo>
                  <a:pt x="4670184" y="854075"/>
                </a:lnTo>
                <a:lnTo>
                  <a:pt x="4655067" y="901700"/>
                </a:lnTo>
                <a:lnTo>
                  <a:pt x="4638271" y="942975"/>
                </a:lnTo>
                <a:lnTo>
                  <a:pt x="4618116" y="981075"/>
                </a:lnTo>
                <a:lnTo>
                  <a:pt x="4597961" y="1017587"/>
                </a:lnTo>
                <a:lnTo>
                  <a:pt x="4577806" y="1055687"/>
                </a:lnTo>
                <a:lnTo>
                  <a:pt x="4559330" y="1095375"/>
                </a:lnTo>
                <a:lnTo>
                  <a:pt x="4540854" y="1136650"/>
                </a:lnTo>
                <a:lnTo>
                  <a:pt x="4525739" y="1182687"/>
                </a:lnTo>
                <a:lnTo>
                  <a:pt x="4515661" y="1235075"/>
                </a:lnTo>
                <a:lnTo>
                  <a:pt x="4505583" y="1295400"/>
                </a:lnTo>
                <a:lnTo>
                  <a:pt x="4503903" y="1363662"/>
                </a:lnTo>
                <a:lnTo>
                  <a:pt x="4505583" y="1431925"/>
                </a:lnTo>
                <a:lnTo>
                  <a:pt x="4515661" y="1492250"/>
                </a:lnTo>
                <a:lnTo>
                  <a:pt x="4525739" y="1544637"/>
                </a:lnTo>
                <a:lnTo>
                  <a:pt x="4540854" y="1589087"/>
                </a:lnTo>
                <a:lnTo>
                  <a:pt x="4559330" y="1631950"/>
                </a:lnTo>
                <a:lnTo>
                  <a:pt x="4577806" y="1671637"/>
                </a:lnTo>
                <a:lnTo>
                  <a:pt x="4597961" y="1708150"/>
                </a:lnTo>
                <a:lnTo>
                  <a:pt x="4618116" y="1743075"/>
                </a:lnTo>
                <a:lnTo>
                  <a:pt x="4638271" y="1782762"/>
                </a:lnTo>
                <a:lnTo>
                  <a:pt x="4655067" y="1824037"/>
                </a:lnTo>
                <a:lnTo>
                  <a:pt x="4670184" y="1870075"/>
                </a:lnTo>
                <a:lnTo>
                  <a:pt x="4681941" y="1922462"/>
                </a:lnTo>
                <a:lnTo>
                  <a:pt x="4690339" y="1982787"/>
                </a:lnTo>
                <a:lnTo>
                  <a:pt x="4693698" y="2051050"/>
                </a:lnTo>
                <a:lnTo>
                  <a:pt x="4690339" y="2119312"/>
                </a:lnTo>
                <a:lnTo>
                  <a:pt x="4681941" y="2179637"/>
                </a:lnTo>
                <a:lnTo>
                  <a:pt x="4670184" y="2232025"/>
                </a:lnTo>
                <a:lnTo>
                  <a:pt x="4655067" y="2278062"/>
                </a:lnTo>
                <a:lnTo>
                  <a:pt x="4638271" y="2319337"/>
                </a:lnTo>
                <a:lnTo>
                  <a:pt x="4618116" y="2359025"/>
                </a:lnTo>
                <a:lnTo>
                  <a:pt x="4597961" y="2395537"/>
                </a:lnTo>
                <a:lnTo>
                  <a:pt x="4577806" y="2433637"/>
                </a:lnTo>
                <a:lnTo>
                  <a:pt x="4559330" y="2471737"/>
                </a:lnTo>
                <a:lnTo>
                  <a:pt x="4540854" y="2513012"/>
                </a:lnTo>
                <a:lnTo>
                  <a:pt x="4525739" y="2560637"/>
                </a:lnTo>
                <a:lnTo>
                  <a:pt x="4515661" y="2613025"/>
                </a:lnTo>
                <a:lnTo>
                  <a:pt x="4505583" y="2671762"/>
                </a:lnTo>
                <a:lnTo>
                  <a:pt x="4503903" y="2741612"/>
                </a:lnTo>
                <a:lnTo>
                  <a:pt x="4505583" y="2809875"/>
                </a:lnTo>
                <a:lnTo>
                  <a:pt x="4515661" y="2868612"/>
                </a:lnTo>
                <a:lnTo>
                  <a:pt x="4525739" y="2922587"/>
                </a:lnTo>
                <a:lnTo>
                  <a:pt x="4540854" y="2967037"/>
                </a:lnTo>
                <a:lnTo>
                  <a:pt x="4559330" y="3009900"/>
                </a:lnTo>
                <a:lnTo>
                  <a:pt x="4577806" y="3046412"/>
                </a:lnTo>
                <a:lnTo>
                  <a:pt x="4597961" y="3084512"/>
                </a:lnTo>
                <a:lnTo>
                  <a:pt x="4618116" y="3121025"/>
                </a:lnTo>
                <a:lnTo>
                  <a:pt x="4638271" y="3160712"/>
                </a:lnTo>
                <a:lnTo>
                  <a:pt x="4655067" y="3201987"/>
                </a:lnTo>
                <a:lnTo>
                  <a:pt x="4670184" y="3248025"/>
                </a:lnTo>
                <a:lnTo>
                  <a:pt x="4681941" y="3300412"/>
                </a:lnTo>
                <a:lnTo>
                  <a:pt x="4690339" y="3360737"/>
                </a:lnTo>
                <a:lnTo>
                  <a:pt x="4693698" y="3427412"/>
                </a:lnTo>
                <a:lnTo>
                  <a:pt x="4690339" y="3497262"/>
                </a:lnTo>
                <a:lnTo>
                  <a:pt x="4681941" y="3557587"/>
                </a:lnTo>
                <a:lnTo>
                  <a:pt x="4670184" y="3609975"/>
                </a:lnTo>
                <a:lnTo>
                  <a:pt x="4655067" y="3656012"/>
                </a:lnTo>
                <a:lnTo>
                  <a:pt x="4638271" y="3697287"/>
                </a:lnTo>
                <a:lnTo>
                  <a:pt x="4618116" y="3736975"/>
                </a:lnTo>
                <a:lnTo>
                  <a:pt x="4577806" y="3811587"/>
                </a:lnTo>
                <a:lnTo>
                  <a:pt x="4559330" y="3848100"/>
                </a:lnTo>
                <a:lnTo>
                  <a:pt x="4540854" y="3890962"/>
                </a:lnTo>
                <a:lnTo>
                  <a:pt x="4525739" y="3935412"/>
                </a:lnTo>
                <a:lnTo>
                  <a:pt x="4515661" y="3987800"/>
                </a:lnTo>
                <a:lnTo>
                  <a:pt x="4505583" y="4048125"/>
                </a:lnTo>
                <a:lnTo>
                  <a:pt x="4503903" y="4116387"/>
                </a:lnTo>
                <a:lnTo>
                  <a:pt x="4505583" y="4186237"/>
                </a:lnTo>
                <a:lnTo>
                  <a:pt x="4515661" y="4244975"/>
                </a:lnTo>
                <a:lnTo>
                  <a:pt x="4525739" y="4297362"/>
                </a:lnTo>
                <a:lnTo>
                  <a:pt x="4540854" y="4343400"/>
                </a:lnTo>
                <a:lnTo>
                  <a:pt x="4559330" y="4386262"/>
                </a:lnTo>
                <a:lnTo>
                  <a:pt x="4577806" y="4424362"/>
                </a:lnTo>
                <a:lnTo>
                  <a:pt x="4618116" y="4498975"/>
                </a:lnTo>
                <a:lnTo>
                  <a:pt x="4638271" y="4537075"/>
                </a:lnTo>
                <a:lnTo>
                  <a:pt x="4655067" y="4579937"/>
                </a:lnTo>
                <a:lnTo>
                  <a:pt x="4670184" y="4625975"/>
                </a:lnTo>
                <a:lnTo>
                  <a:pt x="4681941" y="4678362"/>
                </a:lnTo>
                <a:lnTo>
                  <a:pt x="4690339" y="4738687"/>
                </a:lnTo>
                <a:lnTo>
                  <a:pt x="4693698" y="4806950"/>
                </a:lnTo>
                <a:lnTo>
                  <a:pt x="4690339" y="4875212"/>
                </a:lnTo>
                <a:lnTo>
                  <a:pt x="4681941" y="4935537"/>
                </a:lnTo>
                <a:lnTo>
                  <a:pt x="4670184" y="4987925"/>
                </a:lnTo>
                <a:lnTo>
                  <a:pt x="4655067" y="5033962"/>
                </a:lnTo>
                <a:lnTo>
                  <a:pt x="4638271" y="5075237"/>
                </a:lnTo>
                <a:lnTo>
                  <a:pt x="4618116" y="5114925"/>
                </a:lnTo>
                <a:lnTo>
                  <a:pt x="4597961" y="5149850"/>
                </a:lnTo>
                <a:lnTo>
                  <a:pt x="4577806" y="5186362"/>
                </a:lnTo>
                <a:lnTo>
                  <a:pt x="4559330" y="5226050"/>
                </a:lnTo>
                <a:lnTo>
                  <a:pt x="4540854" y="5268912"/>
                </a:lnTo>
                <a:lnTo>
                  <a:pt x="4525739" y="5313362"/>
                </a:lnTo>
                <a:lnTo>
                  <a:pt x="4515661" y="5365750"/>
                </a:lnTo>
                <a:lnTo>
                  <a:pt x="4505583" y="5426075"/>
                </a:lnTo>
                <a:lnTo>
                  <a:pt x="4503903" y="5494337"/>
                </a:lnTo>
                <a:lnTo>
                  <a:pt x="4505583" y="5562600"/>
                </a:lnTo>
                <a:lnTo>
                  <a:pt x="4515661" y="5622925"/>
                </a:lnTo>
                <a:lnTo>
                  <a:pt x="4525739" y="5675312"/>
                </a:lnTo>
                <a:lnTo>
                  <a:pt x="4540854" y="5721350"/>
                </a:lnTo>
                <a:lnTo>
                  <a:pt x="4559330" y="5762625"/>
                </a:lnTo>
                <a:lnTo>
                  <a:pt x="4577806" y="5802312"/>
                </a:lnTo>
                <a:lnTo>
                  <a:pt x="4597961" y="5840412"/>
                </a:lnTo>
                <a:lnTo>
                  <a:pt x="4618116" y="5876925"/>
                </a:lnTo>
                <a:lnTo>
                  <a:pt x="4638271" y="5915025"/>
                </a:lnTo>
                <a:lnTo>
                  <a:pt x="4655067" y="5956300"/>
                </a:lnTo>
                <a:lnTo>
                  <a:pt x="4670184" y="6003925"/>
                </a:lnTo>
                <a:lnTo>
                  <a:pt x="4681941" y="6056312"/>
                </a:lnTo>
                <a:lnTo>
                  <a:pt x="4690339" y="6113462"/>
                </a:lnTo>
                <a:lnTo>
                  <a:pt x="4693698" y="6183312"/>
                </a:lnTo>
                <a:lnTo>
                  <a:pt x="4690339" y="6251575"/>
                </a:lnTo>
                <a:lnTo>
                  <a:pt x="4681941" y="6311900"/>
                </a:lnTo>
                <a:lnTo>
                  <a:pt x="4670184" y="6361112"/>
                </a:lnTo>
                <a:lnTo>
                  <a:pt x="4655067" y="6407150"/>
                </a:lnTo>
                <a:lnTo>
                  <a:pt x="4638271" y="6448425"/>
                </a:lnTo>
                <a:lnTo>
                  <a:pt x="4619796" y="6488112"/>
                </a:lnTo>
                <a:lnTo>
                  <a:pt x="4601320" y="6523037"/>
                </a:lnTo>
                <a:lnTo>
                  <a:pt x="4581165" y="6561137"/>
                </a:lnTo>
                <a:lnTo>
                  <a:pt x="4561010" y="6597650"/>
                </a:lnTo>
                <a:lnTo>
                  <a:pt x="4544214" y="6640512"/>
                </a:lnTo>
                <a:lnTo>
                  <a:pt x="4527418" y="6683375"/>
                </a:lnTo>
                <a:lnTo>
                  <a:pt x="4517340" y="6735762"/>
                </a:lnTo>
                <a:lnTo>
                  <a:pt x="4508943" y="6791325"/>
                </a:lnTo>
                <a:lnTo>
                  <a:pt x="4503903" y="6858000"/>
                </a:lnTo>
                <a:lnTo>
                  <a:pt x="1582057" y="6858000"/>
                </a:lnTo>
                <a:lnTo>
                  <a:pt x="420914" y="6858000"/>
                </a:lnTo>
                <a:lnTo>
                  <a:pt x="0" y="6858000"/>
                </a:lnTo>
                <a:close/>
              </a:path>
            </a:pathLst>
          </a:custGeom>
          <a:solidFill>
            <a:schemeClr val="tx1"/>
          </a:solidFill>
          <a:ln w="0">
            <a:noFill/>
            <a:prstDash val="solid"/>
            <a:round/>
            <a:headEnd/>
            <a:tailEnd/>
          </a:ln>
        </p:spPr>
        <p:txBody>
          <a:bodyPr wrap="square">
            <a:noAutofit/>
          </a:bodyPr>
          <a:lstStyle/>
          <a:p>
            <a:endParaRPr lang="en-US" dirty="0"/>
          </a:p>
        </p:txBody>
      </p:sp>
      <p:sp>
        <p:nvSpPr>
          <p:cNvPr id="16" name="Freeform: Shape 15">
            <a:extLst>
              <a:ext uri="{FF2B5EF4-FFF2-40B4-BE49-F238E27FC236}">
                <a16:creationId xmlns:a16="http://schemas.microsoft.com/office/drawing/2014/main" id="{4B9FAFB2-BEB5-4848-8018-BCAD99E2E1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838076" cy="6858000"/>
          </a:xfrm>
          <a:custGeom>
            <a:avLst/>
            <a:gdLst>
              <a:gd name="connsiteX0" fmla="*/ 4838076 w 4838076"/>
              <a:gd name="connsiteY0" fmla="*/ 0 h 6858000"/>
              <a:gd name="connsiteX1" fmla="*/ 4417162 w 4838076"/>
              <a:gd name="connsiteY1" fmla="*/ 0 h 6858000"/>
              <a:gd name="connsiteX2" fmla="*/ 3459219 w 4838076"/>
              <a:gd name="connsiteY2" fmla="*/ 0 h 6858000"/>
              <a:gd name="connsiteX3" fmla="*/ 334174 w 4838076"/>
              <a:gd name="connsiteY3" fmla="*/ 0 h 6858000"/>
              <a:gd name="connsiteX4" fmla="*/ 334173 w 4838076"/>
              <a:gd name="connsiteY4" fmla="*/ 0 h 6858000"/>
              <a:gd name="connsiteX5" fmla="*/ 189795 w 4838076"/>
              <a:gd name="connsiteY5" fmla="*/ 0 h 6858000"/>
              <a:gd name="connsiteX6" fmla="*/ 184756 w 4838076"/>
              <a:gd name="connsiteY6" fmla="*/ 66675 h 6858000"/>
              <a:gd name="connsiteX7" fmla="*/ 176358 w 4838076"/>
              <a:gd name="connsiteY7" fmla="*/ 122237 h 6858000"/>
              <a:gd name="connsiteX8" fmla="*/ 166281 w 4838076"/>
              <a:gd name="connsiteY8" fmla="*/ 174625 h 6858000"/>
              <a:gd name="connsiteX9" fmla="*/ 149485 w 4838076"/>
              <a:gd name="connsiteY9" fmla="*/ 217487 h 6858000"/>
              <a:gd name="connsiteX10" fmla="*/ 132689 w 4838076"/>
              <a:gd name="connsiteY10" fmla="*/ 260350 h 6858000"/>
              <a:gd name="connsiteX11" fmla="*/ 112534 w 4838076"/>
              <a:gd name="connsiteY11" fmla="*/ 296862 h 6858000"/>
              <a:gd name="connsiteX12" fmla="*/ 92379 w 4838076"/>
              <a:gd name="connsiteY12" fmla="*/ 334962 h 6858000"/>
              <a:gd name="connsiteX13" fmla="*/ 73903 w 4838076"/>
              <a:gd name="connsiteY13" fmla="*/ 369887 h 6858000"/>
              <a:gd name="connsiteX14" fmla="*/ 55427 w 4838076"/>
              <a:gd name="connsiteY14" fmla="*/ 409575 h 6858000"/>
              <a:gd name="connsiteX15" fmla="*/ 38632 w 4838076"/>
              <a:gd name="connsiteY15" fmla="*/ 450850 h 6858000"/>
              <a:gd name="connsiteX16" fmla="*/ 23515 w 4838076"/>
              <a:gd name="connsiteY16" fmla="*/ 496887 h 6858000"/>
              <a:gd name="connsiteX17" fmla="*/ 11758 w 4838076"/>
              <a:gd name="connsiteY17" fmla="*/ 546100 h 6858000"/>
              <a:gd name="connsiteX18" fmla="*/ 3359 w 4838076"/>
              <a:gd name="connsiteY18" fmla="*/ 606425 h 6858000"/>
              <a:gd name="connsiteX19" fmla="*/ 0 w 4838076"/>
              <a:gd name="connsiteY19" fmla="*/ 673100 h 6858000"/>
              <a:gd name="connsiteX20" fmla="*/ 3359 w 4838076"/>
              <a:gd name="connsiteY20" fmla="*/ 744537 h 6858000"/>
              <a:gd name="connsiteX21" fmla="*/ 11758 w 4838076"/>
              <a:gd name="connsiteY21" fmla="*/ 801687 h 6858000"/>
              <a:gd name="connsiteX22" fmla="*/ 23515 w 4838076"/>
              <a:gd name="connsiteY22" fmla="*/ 854075 h 6858000"/>
              <a:gd name="connsiteX23" fmla="*/ 38632 w 4838076"/>
              <a:gd name="connsiteY23" fmla="*/ 901700 h 6858000"/>
              <a:gd name="connsiteX24" fmla="*/ 55427 w 4838076"/>
              <a:gd name="connsiteY24" fmla="*/ 942975 h 6858000"/>
              <a:gd name="connsiteX25" fmla="*/ 75583 w 4838076"/>
              <a:gd name="connsiteY25" fmla="*/ 981075 h 6858000"/>
              <a:gd name="connsiteX26" fmla="*/ 95738 w 4838076"/>
              <a:gd name="connsiteY26" fmla="*/ 1017587 h 6858000"/>
              <a:gd name="connsiteX27" fmla="*/ 115893 w 4838076"/>
              <a:gd name="connsiteY27" fmla="*/ 1055687 h 6858000"/>
              <a:gd name="connsiteX28" fmla="*/ 134368 w 4838076"/>
              <a:gd name="connsiteY28" fmla="*/ 1095375 h 6858000"/>
              <a:gd name="connsiteX29" fmla="*/ 152844 w 4838076"/>
              <a:gd name="connsiteY29" fmla="*/ 1136650 h 6858000"/>
              <a:gd name="connsiteX30" fmla="*/ 167960 w 4838076"/>
              <a:gd name="connsiteY30" fmla="*/ 1182687 h 6858000"/>
              <a:gd name="connsiteX31" fmla="*/ 178038 w 4838076"/>
              <a:gd name="connsiteY31" fmla="*/ 1235075 h 6858000"/>
              <a:gd name="connsiteX32" fmla="*/ 188115 w 4838076"/>
              <a:gd name="connsiteY32" fmla="*/ 1295400 h 6858000"/>
              <a:gd name="connsiteX33" fmla="*/ 189795 w 4838076"/>
              <a:gd name="connsiteY33" fmla="*/ 1363662 h 6858000"/>
              <a:gd name="connsiteX34" fmla="*/ 188115 w 4838076"/>
              <a:gd name="connsiteY34" fmla="*/ 1431925 h 6858000"/>
              <a:gd name="connsiteX35" fmla="*/ 178038 w 4838076"/>
              <a:gd name="connsiteY35" fmla="*/ 1492250 h 6858000"/>
              <a:gd name="connsiteX36" fmla="*/ 167960 w 4838076"/>
              <a:gd name="connsiteY36" fmla="*/ 1544637 h 6858000"/>
              <a:gd name="connsiteX37" fmla="*/ 152844 w 4838076"/>
              <a:gd name="connsiteY37" fmla="*/ 1589087 h 6858000"/>
              <a:gd name="connsiteX38" fmla="*/ 134368 w 4838076"/>
              <a:gd name="connsiteY38" fmla="*/ 1631950 h 6858000"/>
              <a:gd name="connsiteX39" fmla="*/ 115893 w 4838076"/>
              <a:gd name="connsiteY39" fmla="*/ 1671637 h 6858000"/>
              <a:gd name="connsiteX40" fmla="*/ 95738 w 4838076"/>
              <a:gd name="connsiteY40" fmla="*/ 1708150 h 6858000"/>
              <a:gd name="connsiteX41" fmla="*/ 75583 w 4838076"/>
              <a:gd name="connsiteY41" fmla="*/ 1743075 h 6858000"/>
              <a:gd name="connsiteX42" fmla="*/ 55427 w 4838076"/>
              <a:gd name="connsiteY42" fmla="*/ 1782762 h 6858000"/>
              <a:gd name="connsiteX43" fmla="*/ 38632 w 4838076"/>
              <a:gd name="connsiteY43" fmla="*/ 1824037 h 6858000"/>
              <a:gd name="connsiteX44" fmla="*/ 23515 w 4838076"/>
              <a:gd name="connsiteY44" fmla="*/ 1870075 h 6858000"/>
              <a:gd name="connsiteX45" fmla="*/ 11758 w 4838076"/>
              <a:gd name="connsiteY45" fmla="*/ 1922462 h 6858000"/>
              <a:gd name="connsiteX46" fmla="*/ 3359 w 4838076"/>
              <a:gd name="connsiteY46" fmla="*/ 1982787 h 6858000"/>
              <a:gd name="connsiteX47" fmla="*/ 0 w 4838076"/>
              <a:gd name="connsiteY47" fmla="*/ 2051050 h 6858000"/>
              <a:gd name="connsiteX48" fmla="*/ 3359 w 4838076"/>
              <a:gd name="connsiteY48" fmla="*/ 2119312 h 6858000"/>
              <a:gd name="connsiteX49" fmla="*/ 11758 w 4838076"/>
              <a:gd name="connsiteY49" fmla="*/ 2179637 h 6858000"/>
              <a:gd name="connsiteX50" fmla="*/ 23515 w 4838076"/>
              <a:gd name="connsiteY50" fmla="*/ 2232025 h 6858000"/>
              <a:gd name="connsiteX51" fmla="*/ 38632 w 4838076"/>
              <a:gd name="connsiteY51" fmla="*/ 2278062 h 6858000"/>
              <a:gd name="connsiteX52" fmla="*/ 55427 w 4838076"/>
              <a:gd name="connsiteY52" fmla="*/ 2319337 h 6858000"/>
              <a:gd name="connsiteX53" fmla="*/ 75583 w 4838076"/>
              <a:gd name="connsiteY53" fmla="*/ 2359025 h 6858000"/>
              <a:gd name="connsiteX54" fmla="*/ 95738 w 4838076"/>
              <a:gd name="connsiteY54" fmla="*/ 2395537 h 6858000"/>
              <a:gd name="connsiteX55" fmla="*/ 115893 w 4838076"/>
              <a:gd name="connsiteY55" fmla="*/ 2433637 h 6858000"/>
              <a:gd name="connsiteX56" fmla="*/ 134368 w 4838076"/>
              <a:gd name="connsiteY56" fmla="*/ 2471737 h 6858000"/>
              <a:gd name="connsiteX57" fmla="*/ 152844 w 4838076"/>
              <a:gd name="connsiteY57" fmla="*/ 2513012 h 6858000"/>
              <a:gd name="connsiteX58" fmla="*/ 167960 w 4838076"/>
              <a:gd name="connsiteY58" fmla="*/ 2560637 h 6858000"/>
              <a:gd name="connsiteX59" fmla="*/ 178038 w 4838076"/>
              <a:gd name="connsiteY59" fmla="*/ 2613025 h 6858000"/>
              <a:gd name="connsiteX60" fmla="*/ 188115 w 4838076"/>
              <a:gd name="connsiteY60" fmla="*/ 2671762 h 6858000"/>
              <a:gd name="connsiteX61" fmla="*/ 189795 w 4838076"/>
              <a:gd name="connsiteY61" fmla="*/ 2741612 h 6858000"/>
              <a:gd name="connsiteX62" fmla="*/ 188115 w 4838076"/>
              <a:gd name="connsiteY62" fmla="*/ 2809875 h 6858000"/>
              <a:gd name="connsiteX63" fmla="*/ 178038 w 4838076"/>
              <a:gd name="connsiteY63" fmla="*/ 2868612 h 6858000"/>
              <a:gd name="connsiteX64" fmla="*/ 167960 w 4838076"/>
              <a:gd name="connsiteY64" fmla="*/ 2922587 h 6858000"/>
              <a:gd name="connsiteX65" fmla="*/ 152844 w 4838076"/>
              <a:gd name="connsiteY65" fmla="*/ 2967037 h 6858000"/>
              <a:gd name="connsiteX66" fmla="*/ 134368 w 4838076"/>
              <a:gd name="connsiteY66" fmla="*/ 3009900 h 6858000"/>
              <a:gd name="connsiteX67" fmla="*/ 115893 w 4838076"/>
              <a:gd name="connsiteY67" fmla="*/ 3046412 h 6858000"/>
              <a:gd name="connsiteX68" fmla="*/ 95738 w 4838076"/>
              <a:gd name="connsiteY68" fmla="*/ 3084512 h 6858000"/>
              <a:gd name="connsiteX69" fmla="*/ 75583 w 4838076"/>
              <a:gd name="connsiteY69" fmla="*/ 3121025 h 6858000"/>
              <a:gd name="connsiteX70" fmla="*/ 55427 w 4838076"/>
              <a:gd name="connsiteY70" fmla="*/ 3160712 h 6858000"/>
              <a:gd name="connsiteX71" fmla="*/ 38632 w 4838076"/>
              <a:gd name="connsiteY71" fmla="*/ 3201987 h 6858000"/>
              <a:gd name="connsiteX72" fmla="*/ 23515 w 4838076"/>
              <a:gd name="connsiteY72" fmla="*/ 3248025 h 6858000"/>
              <a:gd name="connsiteX73" fmla="*/ 11758 w 4838076"/>
              <a:gd name="connsiteY73" fmla="*/ 3300412 h 6858000"/>
              <a:gd name="connsiteX74" fmla="*/ 3359 w 4838076"/>
              <a:gd name="connsiteY74" fmla="*/ 3360737 h 6858000"/>
              <a:gd name="connsiteX75" fmla="*/ 0 w 4838076"/>
              <a:gd name="connsiteY75" fmla="*/ 3427412 h 6858000"/>
              <a:gd name="connsiteX76" fmla="*/ 3359 w 4838076"/>
              <a:gd name="connsiteY76" fmla="*/ 3497262 h 6858000"/>
              <a:gd name="connsiteX77" fmla="*/ 11758 w 4838076"/>
              <a:gd name="connsiteY77" fmla="*/ 3557587 h 6858000"/>
              <a:gd name="connsiteX78" fmla="*/ 23515 w 4838076"/>
              <a:gd name="connsiteY78" fmla="*/ 3609975 h 6858000"/>
              <a:gd name="connsiteX79" fmla="*/ 38632 w 4838076"/>
              <a:gd name="connsiteY79" fmla="*/ 3656012 h 6858000"/>
              <a:gd name="connsiteX80" fmla="*/ 55427 w 4838076"/>
              <a:gd name="connsiteY80" fmla="*/ 3697287 h 6858000"/>
              <a:gd name="connsiteX81" fmla="*/ 75583 w 4838076"/>
              <a:gd name="connsiteY81" fmla="*/ 3736975 h 6858000"/>
              <a:gd name="connsiteX82" fmla="*/ 115893 w 4838076"/>
              <a:gd name="connsiteY82" fmla="*/ 3811587 h 6858000"/>
              <a:gd name="connsiteX83" fmla="*/ 134368 w 4838076"/>
              <a:gd name="connsiteY83" fmla="*/ 3848100 h 6858000"/>
              <a:gd name="connsiteX84" fmla="*/ 152844 w 4838076"/>
              <a:gd name="connsiteY84" fmla="*/ 3890962 h 6858000"/>
              <a:gd name="connsiteX85" fmla="*/ 167960 w 4838076"/>
              <a:gd name="connsiteY85" fmla="*/ 3935412 h 6858000"/>
              <a:gd name="connsiteX86" fmla="*/ 178038 w 4838076"/>
              <a:gd name="connsiteY86" fmla="*/ 3987800 h 6858000"/>
              <a:gd name="connsiteX87" fmla="*/ 188115 w 4838076"/>
              <a:gd name="connsiteY87" fmla="*/ 4048125 h 6858000"/>
              <a:gd name="connsiteX88" fmla="*/ 189795 w 4838076"/>
              <a:gd name="connsiteY88" fmla="*/ 4116387 h 6858000"/>
              <a:gd name="connsiteX89" fmla="*/ 188115 w 4838076"/>
              <a:gd name="connsiteY89" fmla="*/ 4186237 h 6858000"/>
              <a:gd name="connsiteX90" fmla="*/ 178038 w 4838076"/>
              <a:gd name="connsiteY90" fmla="*/ 4244975 h 6858000"/>
              <a:gd name="connsiteX91" fmla="*/ 167960 w 4838076"/>
              <a:gd name="connsiteY91" fmla="*/ 4297362 h 6858000"/>
              <a:gd name="connsiteX92" fmla="*/ 152844 w 4838076"/>
              <a:gd name="connsiteY92" fmla="*/ 4343400 h 6858000"/>
              <a:gd name="connsiteX93" fmla="*/ 134368 w 4838076"/>
              <a:gd name="connsiteY93" fmla="*/ 4386262 h 6858000"/>
              <a:gd name="connsiteX94" fmla="*/ 115893 w 4838076"/>
              <a:gd name="connsiteY94" fmla="*/ 4424362 h 6858000"/>
              <a:gd name="connsiteX95" fmla="*/ 75583 w 4838076"/>
              <a:gd name="connsiteY95" fmla="*/ 4498975 h 6858000"/>
              <a:gd name="connsiteX96" fmla="*/ 55427 w 4838076"/>
              <a:gd name="connsiteY96" fmla="*/ 4537075 h 6858000"/>
              <a:gd name="connsiteX97" fmla="*/ 38632 w 4838076"/>
              <a:gd name="connsiteY97" fmla="*/ 4579937 h 6858000"/>
              <a:gd name="connsiteX98" fmla="*/ 23515 w 4838076"/>
              <a:gd name="connsiteY98" fmla="*/ 4625975 h 6858000"/>
              <a:gd name="connsiteX99" fmla="*/ 11758 w 4838076"/>
              <a:gd name="connsiteY99" fmla="*/ 4678362 h 6858000"/>
              <a:gd name="connsiteX100" fmla="*/ 3359 w 4838076"/>
              <a:gd name="connsiteY100" fmla="*/ 4738687 h 6858000"/>
              <a:gd name="connsiteX101" fmla="*/ 0 w 4838076"/>
              <a:gd name="connsiteY101" fmla="*/ 4806950 h 6858000"/>
              <a:gd name="connsiteX102" fmla="*/ 3359 w 4838076"/>
              <a:gd name="connsiteY102" fmla="*/ 4875212 h 6858000"/>
              <a:gd name="connsiteX103" fmla="*/ 11758 w 4838076"/>
              <a:gd name="connsiteY103" fmla="*/ 4935537 h 6858000"/>
              <a:gd name="connsiteX104" fmla="*/ 23515 w 4838076"/>
              <a:gd name="connsiteY104" fmla="*/ 4987925 h 6858000"/>
              <a:gd name="connsiteX105" fmla="*/ 38632 w 4838076"/>
              <a:gd name="connsiteY105" fmla="*/ 5033962 h 6858000"/>
              <a:gd name="connsiteX106" fmla="*/ 55427 w 4838076"/>
              <a:gd name="connsiteY106" fmla="*/ 5075237 h 6858000"/>
              <a:gd name="connsiteX107" fmla="*/ 75583 w 4838076"/>
              <a:gd name="connsiteY107" fmla="*/ 5114925 h 6858000"/>
              <a:gd name="connsiteX108" fmla="*/ 95738 w 4838076"/>
              <a:gd name="connsiteY108" fmla="*/ 5149850 h 6858000"/>
              <a:gd name="connsiteX109" fmla="*/ 115893 w 4838076"/>
              <a:gd name="connsiteY109" fmla="*/ 5186362 h 6858000"/>
              <a:gd name="connsiteX110" fmla="*/ 134368 w 4838076"/>
              <a:gd name="connsiteY110" fmla="*/ 5226050 h 6858000"/>
              <a:gd name="connsiteX111" fmla="*/ 152844 w 4838076"/>
              <a:gd name="connsiteY111" fmla="*/ 5268912 h 6858000"/>
              <a:gd name="connsiteX112" fmla="*/ 167960 w 4838076"/>
              <a:gd name="connsiteY112" fmla="*/ 5313362 h 6858000"/>
              <a:gd name="connsiteX113" fmla="*/ 178038 w 4838076"/>
              <a:gd name="connsiteY113" fmla="*/ 5365750 h 6858000"/>
              <a:gd name="connsiteX114" fmla="*/ 188115 w 4838076"/>
              <a:gd name="connsiteY114" fmla="*/ 5426075 h 6858000"/>
              <a:gd name="connsiteX115" fmla="*/ 189795 w 4838076"/>
              <a:gd name="connsiteY115" fmla="*/ 5494337 h 6858000"/>
              <a:gd name="connsiteX116" fmla="*/ 188115 w 4838076"/>
              <a:gd name="connsiteY116" fmla="*/ 5562600 h 6858000"/>
              <a:gd name="connsiteX117" fmla="*/ 178038 w 4838076"/>
              <a:gd name="connsiteY117" fmla="*/ 5622925 h 6858000"/>
              <a:gd name="connsiteX118" fmla="*/ 167960 w 4838076"/>
              <a:gd name="connsiteY118" fmla="*/ 5675312 h 6858000"/>
              <a:gd name="connsiteX119" fmla="*/ 152844 w 4838076"/>
              <a:gd name="connsiteY119" fmla="*/ 5721350 h 6858000"/>
              <a:gd name="connsiteX120" fmla="*/ 134368 w 4838076"/>
              <a:gd name="connsiteY120" fmla="*/ 5762625 h 6858000"/>
              <a:gd name="connsiteX121" fmla="*/ 115893 w 4838076"/>
              <a:gd name="connsiteY121" fmla="*/ 5802312 h 6858000"/>
              <a:gd name="connsiteX122" fmla="*/ 95738 w 4838076"/>
              <a:gd name="connsiteY122" fmla="*/ 5840412 h 6858000"/>
              <a:gd name="connsiteX123" fmla="*/ 75583 w 4838076"/>
              <a:gd name="connsiteY123" fmla="*/ 5876925 h 6858000"/>
              <a:gd name="connsiteX124" fmla="*/ 55427 w 4838076"/>
              <a:gd name="connsiteY124" fmla="*/ 5915025 h 6858000"/>
              <a:gd name="connsiteX125" fmla="*/ 38632 w 4838076"/>
              <a:gd name="connsiteY125" fmla="*/ 5956300 h 6858000"/>
              <a:gd name="connsiteX126" fmla="*/ 23515 w 4838076"/>
              <a:gd name="connsiteY126" fmla="*/ 6003925 h 6858000"/>
              <a:gd name="connsiteX127" fmla="*/ 11758 w 4838076"/>
              <a:gd name="connsiteY127" fmla="*/ 6056312 h 6858000"/>
              <a:gd name="connsiteX128" fmla="*/ 3359 w 4838076"/>
              <a:gd name="connsiteY128" fmla="*/ 6113462 h 6858000"/>
              <a:gd name="connsiteX129" fmla="*/ 0 w 4838076"/>
              <a:gd name="connsiteY129" fmla="*/ 6183312 h 6858000"/>
              <a:gd name="connsiteX130" fmla="*/ 3359 w 4838076"/>
              <a:gd name="connsiteY130" fmla="*/ 6251575 h 6858000"/>
              <a:gd name="connsiteX131" fmla="*/ 11758 w 4838076"/>
              <a:gd name="connsiteY131" fmla="*/ 6311900 h 6858000"/>
              <a:gd name="connsiteX132" fmla="*/ 23515 w 4838076"/>
              <a:gd name="connsiteY132" fmla="*/ 6361112 h 6858000"/>
              <a:gd name="connsiteX133" fmla="*/ 38632 w 4838076"/>
              <a:gd name="connsiteY133" fmla="*/ 6407150 h 6858000"/>
              <a:gd name="connsiteX134" fmla="*/ 55427 w 4838076"/>
              <a:gd name="connsiteY134" fmla="*/ 6448425 h 6858000"/>
              <a:gd name="connsiteX135" fmla="*/ 73903 w 4838076"/>
              <a:gd name="connsiteY135" fmla="*/ 6488112 h 6858000"/>
              <a:gd name="connsiteX136" fmla="*/ 92379 w 4838076"/>
              <a:gd name="connsiteY136" fmla="*/ 6523037 h 6858000"/>
              <a:gd name="connsiteX137" fmla="*/ 112534 w 4838076"/>
              <a:gd name="connsiteY137" fmla="*/ 6561137 h 6858000"/>
              <a:gd name="connsiteX138" fmla="*/ 132689 w 4838076"/>
              <a:gd name="connsiteY138" fmla="*/ 6597650 h 6858000"/>
              <a:gd name="connsiteX139" fmla="*/ 149485 w 4838076"/>
              <a:gd name="connsiteY139" fmla="*/ 6640512 h 6858000"/>
              <a:gd name="connsiteX140" fmla="*/ 166281 w 4838076"/>
              <a:gd name="connsiteY140" fmla="*/ 6683375 h 6858000"/>
              <a:gd name="connsiteX141" fmla="*/ 176358 w 4838076"/>
              <a:gd name="connsiteY141" fmla="*/ 6735762 h 6858000"/>
              <a:gd name="connsiteX142" fmla="*/ 184756 w 4838076"/>
              <a:gd name="connsiteY142" fmla="*/ 6791325 h 6858000"/>
              <a:gd name="connsiteX143" fmla="*/ 189795 w 4838076"/>
              <a:gd name="connsiteY143" fmla="*/ 6858000 h 6858000"/>
              <a:gd name="connsiteX144" fmla="*/ 334173 w 4838076"/>
              <a:gd name="connsiteY144" fmla="*/ 6858000 h 6858000"/>
              <a:gd name="connsiteX145" fmla="*/ 334174 w 4838076"/>
              <a:gd name="connsiteY145" fmla="*/ 6858000 h 6858000"/>
              <a:gd name="connsiteX146" fmla="*/ 3459219 w 4838076"/>
              <a:gd name="connsiteY146" fmla="*/ 6858000 h 6858000"/>
              <a:gd name="connsiteX147" fmla="*/ 4417162 w 4838076"/>
              <a:gd name="connsiteY147" fmla="*/ 6858000 h 6858000"/>
              <a:gd name="connsiteX148" fmla="*/ 4838076 w 4838076"/>
              <a:gd name="connsiteY14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Lst>
            <a:rect l="l" t="t" r="r" b="b"/>
            <a:pathLst>
              <a:path w="4838076" h="6858000">
                <a:moveTo>
                  <a:pt x="4838076" y="0"/>
                </a:moveTo>
                <a:lnTo>
                  <a:pt x="4417162" y="0"/>
                </a:lnTo>
                <a:lnTo>
                  <a:pt x="3459219" y="0"/>
                </a:lnTo>
                <a:lnTo>
                  <a:pt x="334174" y="0"/>
                </a:lnTo>
                <a:lnTo>
                  <a:pt x="334173" y="0"/>
                </a:lnTo>
                <a:lnTo>
                  <a:pt x="189795" y="0"/>
                </a:lnTo>
                <a:lnTo>
                  <a:pt x="184756" y="66675"/>
                </a:lnTo>
                <a:lnTo>
                  <a:pt x="176358" y="122237"/>
                </a:lnTo>
                <a:lnTo>
                  <a:pt x="166281" y="174625"/>
                </a:lnTo>
                <a:lnTo>
                  <a:pt x="149485" y="217487"/>
                </a:lnTo>
                <a:lnTo>
                  <a:pt x="132689" y="260350"/>
                </a:lnTo>
                <a:lnTo>
                  <a:pt x="112534" y="296862"/>
                </a:lnTo>
                <a:lnTo>
                  <a:pt x="92379" y="334962"/>
                </a:lnTo>
                <a:lnTo>
                  <a:pt x="73903" y="369887"/>
                </a:lnTo>
                <a:lnTo>
                  <a:pt x="55427" y="409575"/>
                </a:lnTo>
                <a:lnTo>
                  <a:pt x="38632" y="450850"/>
                </a:lnTo>
                <a:lnTo>
                  <a:pt x="23515" y="496887"/>
                </a:lnTo>
                <a:lnTo>
                  <a:pt x="11758" y="546100"/>
                </a:lnTo>
                <a:lnTo>
                  <a:pt x="3359" y="606425"/>
                </a:lnTo>
                <a:lnTo>
                  <a:pt x="0" y="673100"/>
                </a:lnTo>
                <a:lnTo>
                  <a:pt x="3359" y="744537"/>
                </a:lnTo>
                <a:lnTo>
                  <a:pt x="11758" y="801687"/>
                </a:lnTo>
                <a:lnTo>
                  <a:pt x="23515" y="854075"/>
                </a:lnTo>
                <a:lnTo>
                  <a:pt x="38632" y="901700"/>
                </a:lnTo>
                <a:lnTo>
                  <a:pt x="55427" y="942975"/>
                </a:lnTo>
                <a:lnTo>
                  <a:pt x="75583" y="981075"/>
                </a:lnTo>
                <a:lnTo>
                  <a:pt x="95738" y="1017587"/>
                </a:lnTo>
                <a:lnTo>
                  <a:pt x="115893" y="1055687"/>
                </a:lnTo>
                <a:lnTo>
                  <a:pt x="134368" y="1095375"/>
                </a:lnTo>
                <a:lnTo>
                  <a:pt x="152844" y="1136650"/>
                </a:lnTo>
                <a:lnTo>
                  <a:pt x="167960" y="1182687"/>
                </a:lnTo>
                <a:lnTo>
                  <a:pt x="178038" y="1235075"/>
                </a:lnTo>
                <a:lnTo>
                  <a:pt x="188115" y="1295400"/>
                </a:lnTo>
                <a:lnTo>
                  <a:pt x="189795" y="1363662"/>
                </a:lnTo>
                <a:lnTo>
                  <a:pt x="188115" y="1431925"/>
                </a:lnTo>
                <a:lnTo>
                  <a:pt x="178038" y="1492250"/>
                </a:lnTo>
                <a:lnTo>
                  <a:pt x="167960" y="1544637"/>
                </a:lnTo>
                <a:lnTo>
                  <a:pt x="152844" y="1589087"/>
                </a:lnTo>
                <a:lnTo>
                  <a:pt x="134368" y="1631950"/>
                </a:lnTo>
                <a:lnTo>
                  <a:pt x="115893" y="1671637"/>
                </a:lnTo>
                <a:lnTo>
                  <a:pt x="95738" y="1708150"/>
                </a:lnTo>
                <a:lnTo>
                  <a:pt x="75583" y="1743075"/>
                </a:lnTo>
                <a:lnTo>
                  <a:pt x="55427" y="1782762"/>
                </a:lnTo>
                <a:lnTo>
                  <a:pt x="38632" y="1824037"/>
                </a:lnTo>
                <a:lnTo>
                  <a:pt x="23515" y="1870075"/>
                </a:lnTo>
                <a:lnTo>
                  <a:pt x="11758" y="1922462"/>
                </a:lnTo>
                <a:lnTo>
                  <a:pt x="3359" y="1982787"/>
                </a:lnTo>
                <a:lnTo>
                  <a:pt x="0" y="2051050"/>
                </a:lnTo>
                <a:lnTo>
                  <a:pt x="3359" y="2119312"/>
                </a:lnTo>
                <a:lnTo>
                  <a:pt x="11758" y="2179637"/>
                </a:lnTo>
                <a:lnTo>
                  <a:pt x="23515" y="2232025"/>
                </a:lnTo>
                <a:lnTo>
                  <a:pt x="38632" y="2278062"/>
                </a:lnTo>
                <a:lnTo>
                  <a:pt x="55427" y="2319337"/>
                </a:lnTo>
                <a:lnTo>
                  <a:pt x="75583" y="2359025"/>
                </a:lnTo>
                <a:lnTo>
                  <a:pt x="95738" y="2395537"/>
                </a:lnTo>
                <a:lnTo>
                  <a:pt x="115893" y="2433637"/>
                </a:lnTo>
                <a:lnTo>
                  <a:pt x="134368" y="2471737"/>
                </a:lnTo>
                <a:lnTo>
                  <a:pt x="152844" y="2513012"/>
                </a:lnTo>
                <a:lnTo>
                  <a:pt x="167960" y="2560637"/>
                </a:lnTo>
                <a:lnTo>
                  <a:pt x="178038" y="2613025"/>
                </a:lnTo>
                <a:lnTo>
                  <a:pt x="188115" y="2671762"/>
                </a:lnTo>
                <a:lnTo>
                  <a:pt x="189795" y="2741612"/>
                </a:lnTo>
                <a:lnTo>
                  <a:pt x="188115" y="2809875"/>
                </a:lnTo>
                <a:lnTo>
                  <a:pt x="178038" y="2868612"/>
                </a:lnTo>
                <a:lnTo>
                  <a:pt x="167960" y="2922587"/>
                </a:lnTo>
                <a:lnTo>
                  <a:pt x="152844" y="2967037"/>
                </a:lnTo>
                <a:lnTo>
                  <a:pt x="134368" y="3009900"/>
                </a:lnTo>
                <a:lnTo>
                  <a:pt x="115893" y="3046412"/>
                </a:lnTo>
                <a:lnTo>
                  <a:pt x="95738" y="3084512"/>
                </a:lnTo>
                <a:lnTo>
                  <a:pt x="75583" y="3121025"/>
                </a:lnTo>
                <a:lnTo>
                  <a:pt x="55427" y="3160712"/>
                </a:lnTo>
                <a:lnTo>
                  <a:pt x="38632" y="3201987"/>
                </a:lnTo>
                <a:lnTo>
                  <a:pt x="23515" y="3248025"/>
                </a:lnTo>
                <a:lnTo>
                  <a:pt x="11758" y="3300412"/>
                </a:lnTo>
                <a:lnTo>
                  <a:pt x="3359" y="3360737"/>
                </a:lnTo>
                <a:lnTo>
                  <a:pt x="0" y="3427412"/>
                </a:lnTo>
                <a:lnTo>
                  <a:pt x="3359" y="3497262"/>
                </a:lnTo>
                <a:lnTo>
                  <a:pt x="11758" y="3557587"/>
                </a:lnTo>
                <a:lnTo>
                  <a:pt x="23515" y="3609975"/>
                </a:lnTo>
                <a:lnTo>
                  <a:pt x="38632" y="3656012"/>
                </a:lnTo>
                <a:lnTo>
                  <a:pt x="55427" y="3697287"/>
                </a:lnTo>
                <a:lnTo>
                  <a:pt x="75583" y="3736975"/>
                </a:lnTo>
                <a:lnTo>
                  <a:pt x="115893" y="3811587"/>
                </a:lnTo>
                <a:lnTo>
                  <a:pt x="134368" y="3848100"/>
                </a:lnTo>
                <a:lnTo>
                  <a:pt x="152844" y="3890962"/>
                </a:lnTo>
                <a:lnTo>
                  <a:pt x="167960" y="3935412"/>
                </a:lnTo>
                <a:lnTo>
                  <a:pt x="178038" y="3987800"/>
                </a:lnTo>
                <a:lnTo>
                  <a:pt x="188115" y="4048125"/>
                </a:lnTo>
                <a:lnTo>
                  <a:pt x="189795" y="4116387"/>
                </a:lnTo>
                <a:lnTo>
                  <a:pt x="188115" y="4186237"/>
                </a:lnTo>
                <a:lnTo>
                  <a:pt x="178038" y="4244975"/>
                </a:lnTo>
                <a:lnTo>
                  <a:pt x="167960" y="4297362"/>
                </a:lnTo>
                <a:lnTo>
                  <a:pt x="152844" y="4343400"/>
                </a:lnTo>
                <a:lnTo>
                  <a:pt x="134368" y="4386262"/>
                </a:lnTo>
                <a:lnTo>
                  <a:pt x="115893" y="4424362"/>
                </a:lnTo>
                <a:lnTo>
                  <a:pt x="75583" y="4498975"/>
                </a:lnTo>
                <a:lnTo>
                  <a:pt x="55427" y="4537075"/>
                </a:lnTo>
                <a:lnTo>
                  <a:pt x="38632" y="4579937"/>
                </a:lnTo>
                <a:lnTo>
                  <a:pt x="23515" y="4625975"/>
                </a:lnTo>
                <a:lnTo>
                  <a:pt x="11758" y="4678362"/>
                </a:lnTo>
                <a:lnTo>
                  <a:pt x="3359" y="4738687"/>
                </a:lnTo>
                <a:lnTo>
                  <a:pt x="0" y="4806950"/>
                </a:lnTo>
                <a:lnTo>
                  <a:pt x="3359" y="4875212"/>
                </a:lnTo>
                <a:lnTo>
                  <a:pt x="11758" y="4935537"/>
                </a:lnTo>
                <a:lnTo>
                  <a:pt x="23515" y="4987925"/>
                </a:lnTo>
                <a:lnTo>
                  <a:pt x="38632" y="5033962"/>
                </a:lnTo>
                <a:lnTo>
                  <a:pt x="55427" y="5075237"/>
                </a:lnTo>
                <a:lnTo>
                  <a:pt x="75583" y="5114925"/>
                </a:lnTo>
                <a:lnTo>
                  <a:pt x="95738" y="5149850"/>
                </a:lnTo>
                <a:lnTo>
                  <a:pt x="115893" y="5186362"/>
                </a:lnTo>
                <a:lnTo>
                  <a:pt x="134368" y="5226050"/>
                </a:lnTo>
                <a:lnTo>
                  <a:pt x="152844" y="5268912"/>
                </a:lnTo>
                <a:lnTo>
                  <a:pt x="167960" y="5313362"/>
                </a:lnTo>
                <a:lnTo>
                  <a:pt x="178038" y="5365750"/>
                </a:lnTo>
                <a:lnTo>
                  <a:pt x="188115" y="5426075"/>
                </a:lnTo>
                <a:lnTo>
                  <a:pt x="189795" y="5494337"/>
                </a:lnTo>
                <a:lnTo>
                  <a:pt x="188115" y="5562600"/>
                </a:lnTo>
                <a:lnTo>
                  <a:pt x="178038" y="5622925"/>
                </a:lnTo>
                <a:lnTo>
                  <a:pt x="167960" y="5675312"/>
                </a:lnTo>
                <a:lnTo>
                  <a:pt x="152844" y="5721350"/>
                </a:lnTo>
                <a:lnTo>
                  <a:pt x="134368" y="5762625"/>
                </a:lnTo>
                <a:lnTo>
                  <a:pt x="115893" y="5802312"/>
                </a:lnTo>
                <a:lnTo>
                  <a:pt x="95738" y="5840412"/>
                </a:lnTo>
                <a:lnTo>
                  <a:pt x="75583" y="5876925"/>
                </a:lnTo>
                <a:lnTo>
                  <a:pt x="55427" y="5915025"/>
                </a:lnTo>
                <a:lnTo>
                  <a:pt x="38632" y="5956300"/>
                </a:lnTo>
                <a:lnTo>
                  <a:pt x="23515" y="6003925"/>
                </a:lnTo>
                <a:lnTo>
                  <a:pt x="11758" y="6056312"/>
                </a:lnTo>
                <a:lnTo>
                  <a:pt x="3359" y="6113462"/>
                </a:lnTo>
                <a:lnTo>
                  <a:pt x="0" y="6183312"/>
                </a:lnTo>
                <a:lnTo>
                  <a:pt x="3359" y="6251575"/>
                </a:lnTo>
                <a:lnTo>
                  <a:pt x="11758" y="6311900"/>
                </a:lnTo>
                <a:lnTo>
                  <a:pt x="23515" y="6361112"/>
                </a:lnTo>
                <a:lnTo>
                  <a:pt x="38632" y="6407150"/>
                </a:lnTo>
                <a:lnTo>
                  <a:pt x="55427" y="6448425"/>
                </a:lnTo>
                <a:lnTo>
                  <a:pt x="73903" y="6488112"/>
                </a:lnTo>
                <a:lnTo>
                  <a:pt x="92379" y="6523037"/>
                </a:lnTo>
                <a:lnTo>
                  <a:pt x="112534" y="6561137"/>
                </a:lnTo>
                <a:lnTo>
                  <a:pt x="132689" y="6597650"/>
                </a:lnTo>
                <a:lnTo>
                  <a:pt x="149485" y="6640512"/>
                </a:lnTo>
                <a:lnTo>
                  <a:pt x="166281" y="6683375"/>
                </a:lnTo>
                <a:lnTo>
                  <a:pt x="176358" y="6735762"/>
                </a:lnTo>
                <a:lnTo>
                  <a:pt x="184756" y="6791325"/>
                </a:lnTo>
                <a:lnTo>
                  <a:pt x="189795" y="6858000"/>
                </a:lnTo>
                <a:lnTo>
                  <a:pt x="334173" y="6858000"/>
                </a:lnTo>
                <a:lnTo>
                  <a:pt x="334174" y="6858000"/>
                </a:lnTo>
                <a:lnTo>
                  <a:pt x="3459219" y="6858000"/>
                </a:lnTo>
                <a:lnTo>
                  <a:pt x="4417162" y="6858000"/>
                </a:lnTo>
                <a:lnTo>
                  <a:pt x="4838076" y="6858000"/>
                </a:lnTo>
                <a:close/>
              </a:path>
            </a:pathLst>
          </a:custGeom>
          <a:solidFill>
            <a:schemeClr val="accent1">
              <a:lumMod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Text Placeholder 6">
            <a:extLst>
              <a:ext uri="{FF2B5EF4-FFF2-40B4-BE49-F238E27FC236}">
                <a16:creationId xmlns:a16="http://schemas.microsoft.com/office/drawing/2014/main" id="{86500E2C-2F42-9203-C4D8-22AA5AE1DC42}"/>
              </a:ext>
            </a:extLst>
          </p:cNvPr>
          <p:cNvSpPr>
            <a:spLocks noGrp="1"/>
          </p:cNvSpPr>
          <p:nvPr>
            <p:ph type="body" sz="half" idx="2"/>
          </p:nvPr>
        </p:nvSpPr>
        <p:spPr>
          <a:xfrm>
            <a:off x="296561" y="395415"/>
            <a:ext cx="4347729" cy="6210867"/>
          </a:xfrm>
        </p:spPr>
        <p:txBody>
          <a:bodyPr vert="horz" lIns="91440" tIns="45720" rIns="91440" bIns="45720" rtlCol="0">
            <a:normAutofit lnSpcReduction="10000"/>
          </a:bodyPr>
          <a:lstStyle/>
          <a:p>
            <a:pPr marL="457200" indent="-457200">
              <a:buFont typeface="+mj-lt"/>
              <a:buAutoNum type="arabicPeriod"/>
            </a:pPr>
            <a:r>
              <a:rPr lang="en-US" sz="2400" b="1" dirty="0">
                <a:solidFill>
                  <a:schemeClr val="bg1">
                    <a:alpha val="60000"/>
                  </a:schemeClr>
                </a:solidFill>
              </a:rPr>
              <a:t>Insolvency is not working well for MSMEs</a:t>
            </a:r>
          </a:p>
          <a:p>
            <a:pPr marL="914400" lvl="1" indent="-457200">
              <a:buFont typeface="Arial" panose="020B0604020202020204" pitchFamily="34" charset="0"/>
              <a:buChar char="•"/>
            </a:pPr>
            <a:r>
              <a:rPr lang="en-US" sz="1800" dirty="0">
                <a:solidFill>
                  <a:schemeClr val="bg1">
                    <a:alpha val="60000"/>
                  </a:schemeClr>
                </a:solidFill>
              </a:rPr>
              <a:t>Need a better balance of public and private responsibilities</a:t>
            </a:r>
          </a:p>
          <a:p>
            <a:pPr marL="1371600" lvl="2" indent="-457200">
              <a:buFont typeface="Arial" panose="020B0604020202020204" pitchFamily="34" charset="0"/>
              <a:buChar char="•"/>
            </a:pPr>
            <a:r>
              <a:rPr lang="en-US" sz="1600" dirty="0">
                <a:solidFill>
                  <a:schemeClr val="bg1">
                    <a:alpha val="60000"/>
                  </a:schemeClr>
                </a:solidFill>
              </a:rPr>
              <a:t>Particularly in corporate insolvency</a:t>
            </a:r>
          </a:p>
          <a:p>
            <a:pPr marL="914400" lvl="1" indent="-457200">
              <a:buFont typeface="Arial" panose="020B0604020202020204" pitchFamily="34" charset="0"/>
              <a:buChar char="•"/>
            </a:pPr>
            <a:r>
              <a:rPr lang="en-US" sz="1800" dirty="0">
                <a:solidFill>
                  <a:schemeClr val="bg1">
                    <a:alpha val="60000"/>
                  </a:schemeClr>
                </a:solidFill>
              </a:rPr>
              <a:t>Need to focus more on preventive regulation (facilitation and guidance)</a:t>
            </a:r>
          </a:p>
          <a:p>
            <a:pPr marL="914400" lvl="1" indent="-457200">
              <a:buFont typeface="Arial" panose="020B0604020202020204" pitchFamily="34" charset="0"/>
              <a:buChar char="•"/>
            </a:pPr>
            <a:r>
              <a:rPr lang="en-US" sz="1800" dirty="0">
                <a:solidFill>
                  <a:schemeClr val="bg1">
                    <a:alpha val="60000"/>
                  </a:schemeClr>
                </a:solidFill>
              </a:rPr>
              <a:t>Rethink separation between personal and corporate insolvency</a:t>
            </a:r>
          </a:p>
          <a:p>
            <a:pPr marL="1371600" lvl="2" indent="-457200">
              <a:buFont typeface="Arial" panose="020B0604020202020204" pitchFamily="34" charset="0"/>
              <a:buChar char="•"/>
            </a:pPr>
            <a:r>
              <a:rPr lang="en-US" sz="1600" dirty="0">
                <a:solidFill>
                  <a:schemeClr val="bg1">
                    <a:alpha val="60000"/>
                  </a:schemeClr>
                </a:solidFill>
              </a:rPr>
              <a:t>Focus on business insolvency</a:t>
            </a:r>
          </a:p>
          <a:p>
            <a:pPr marL="1371600" lvl="2" indent="-457200">
              <a:buFont typeface="Arial" panose="020B0604020202020204" pitchFamily="34" charset="0"/>
              <a:buChar char="•"/>
            </a:pPr>
            <a:r>
              <a:rPr lang="en-US" sz="1600" dirty="0">
                <a:solidFill>
                  <a:schemeClr val="bg1">
                    <a:alpha val="60000"/>
                  </a:schemeClr>
                </a:solidFill>
              </a:rPr>
              <a:t>Rethink independence</a:t>
            </a:r>
          </a:p>
          <a:p>
            <a:pPr marL="1371600" lvl="2" indent="-457200">
              <a:buFont typeface="Arial" panose="020B0604020202020204" pitchFamily="34" charset="0"/>
              <a:buChar char="•"/>
            </a:pPr>
            <a:r>
              <a:rPr lang="en-US" sz="1600" dirty="0">
                <a:solidFill>
                  <a:schemeClr val="bg1">
                    <a:alpha val="60000"/>
                  </a:schemeClr>
                </a:solidFill>
              </a:rPr>
              <a:t>Rethink regulatory framework</a:t>
            </a:r>
          </a:p>
          <a:p>
            <a:pPr marL="457200" indent="-457200">
              <a:buFont typeface="+mj-lt"/>
              <a:buAutoNum type="arabicPeriod"/>
            </a:pPr>
            <a:r>
              <a:rPr lang="en-US" sz="2400" b="1" dirty="0">
                <a:solidFill>
                  <a:schemeClr val="bg1">
                    <a:alpha val="60000"/>
                  </a:schemeClr>
                </a:solidFill>
              </a:rPr>
              <a:t>Insolvency regulation is achieving poor outcomes</a:t>
            </a:r>
          </a:p>
          <a:p>
            <a:pPr marL="914400" lvl="1" indent="-457200">
              <a:buFont typeface="Arial" panose="020B0604020202020204" pitchFamily="34" charset="0"/>
              <a:buChar char="•"/>
            </a:pPr>
            <a:r>
              <a:rPr lang="en-US" sz="1800" dirty="0">
                <a:solidFill>
                  <a:schemeClr val="bg1">
                    <a:alpha val="60000"/>
                  </a:schemeClr>
                </a:solidFill>
              </a:rPr>
              <a:t>Need to rethink ‘blame and shame’ focus</a:t>
            </a:r>
          </a:p>
          <a:p>
            <a:pPr marL="914400" lvl="1" indent="-457200">
              <a:buFont typeface="Arial" panose="020B0604020202020204" pitchFamily="34" charset="0"/>
              <a:buChar char="•"/>
            </a:pPr>
            <a:r>
              <a:rPr lang="en-US" sz="1800" dirty="0">
                <a:solidFill>
                  <a:schemeClr val="bg1">
                    <a:alpha val="60000"/>
                  </a:schemeClr>
                </a:solidFill>
              </a:rPr>
              <a:t>We can’t afford a ‘Rolls Royce’ system anymore</a:t>
            </a:r>
          </a:p>
          <a:p>
            <a:pPr marL="914400" lvl="1" indent="-457200">
              <a:buFont typeface="Arial" panose="020B0604020202020204" pitchFamily="34" charset="0"/>
              <a:buChar char="•"/>
            </a:pPr>
            <a:r>
              <a:rPr lang="en-US" sz="1800" dirty="0">
                <a:solidFill>
                  <a:schemeClr val="bg1">
                    <a:alpha val="60000"/>
                  </a:schemeClr>
                </a:solidFill>
              </a:rPr>
              <a:t>Rethink legitimate and appropriate expectations of insolvency system</a:t>
            </a:r>
          </a:p>
        </p:txBody>
      </p:sp>
      <p:pic>
        <p:nvPicPr>
          <p:cNvPr id="5" name="Content Placeholder 4" descr="A person wearing a bow tie&#10;&#10;Description automatically generated with medium confidence">
            <a:extLst>
              <a:ext uri="{FF2B5EF4-FFF2-40B4-BE49-F238E27FC236}">
                <a16:creationId xmlns:a16="http://schemas.microsoft.com/office/drawing/2014/main" id="{A09A08A8-F1DA-BE12-8BB0-B2675D562EE6}"/>
              </a:ext>
            </a:extLst>
          </p:cNvPr>
          <p:cNvPicPr>
            <a:picLocks noGrp="1" noChangeAspect="1"/>
          </p:cNvPicPr>
          <p:nvPr>
            <p:ph idx="1"/>
          </p:nvPr>
        </p:nvPicPr>
        <p:blipFill>
          <a:blip r:embed="rId2"/>
          <a:stretch>
            <a:fillRect/>
          </a:stretch>
        </p:blipFill>
        <p:spPr>
          <a:xfrm>
            <a:off x="5660471" y="643469"/>
            <a:ext cx="5515349" cy="5571062"/>
          </a:xfrm>
          <a:prstGeom prst="rect">
            <a:avLst/>
          </a:prstGeom>
        </p:spPr>
      </p:pic>
    </p:spTree>
    <p:extLst>
      <p:ext uri="{BB962C8B-B14F-4D97-AF65-F5344CB8AC3E}">
        <p14:creationId xmlns:p14="http://schemas.microsoft.com/office/powerpoint/2010/main" val="17882779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8" name="Rectangle 1037">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0" name="Freeform: Shape 1039">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2054CE3A-C3DB-D368-B23A-1FE9FB1993E3}"/>
              </a:ext>
            </a:extLst>
          </p:cNvPr>
          <p:cNvSpPr>
            <a:spLocks noGrp="1"/>
          </p:cNvSpPr>
          <p:nvPr>
            <p:ph type="title"/>
          </p:nvPr>
        </p:nvSpPr>
        <p:spPr>
          <a:xfrm>
            <a:off x="1137034" y="609597"/>
            <a:ext cx="9392421" cy="1330841"/>
          </a:xfrm>
        </p:spPr>
        <p:txBody>
          <a:bodyPr>
            <a:normAutofit/>
          </a:bodyPr>
          <a:lstStyle/>
          <a:p>
            <a:pPr algn="ctr"/>
            <a:r>
              <a:rPr lang="en-AU" sz="3400" b="1" dirty="0">
                <a:solidFill>
                  <a:schemeClr val="accent1"/>
                </a:solidFill>
                <a:latin typeface="+mn-lt"/>
              </a:rPr>
              <a:t>Questions of corporate lawyers I’ve always wanted to ask … (and get a good reply) </a:t>
            </a:r>
            <a:br>
              <a:rPr lang="en-AU" sz="2100" b="1" dirty="0">
                <a:latin typeface="+mn-lt"/>
              </a:rPr>
            </a:br>
            <a:endParaRPr lang="en-AU" sz="2100" b="1" dirty="0">
              <a:latin typeface="+mn-lt"/>
            </a:endParaRPr>
          </a:p>
        </p:txBody>
      </p:sp>
      <p:sp>
        <p:nvSpPr>
          <p:cNvPr id="3" name="Content Placeholder 2">
            <a:extLst>
              <a:ext uri="{FF2B5EF4-FFF2-40B4-BE49-F238E27FC236}">
                <a16:creationId xmlns:a16="http://schemas.microsoft.com/office/drawing/2014/main" id="{2B0F0680-0616-856E-874C-A72326B7178B}"/>
              </a:ext>
            </a:extLst>
          </p:cNvPr>
          <p:cNvSpPr>
            <a:spLocks noGrp="1"/>
          </p:cNvSpPr>
          <p:nvPr>
            <p:ph idx="1"/>
          </p:nvPr>
        </p:nvSpPr>
        <p:spPr>
          <a:xfrm>
            <a:off x="425824" y="2235178"/>
            <a:ext cx="6686175" cy="4143044"/>
          </a:xfrm>
        </p:spPr>
        <p:txBody>
          <a:bodyPr>
            <a:noAutofit/>
          </a:bodyPr>
          <a:lstStyle/>
          <a:p>
            <a:pPr>
              <a:lnSpc>
                <a:spcPct val="100000"/>
              </a:lnSpc>
            </a:pPr>
            <a:r>
              <a:rPr lang="en-AU" sz="2000" dirty="0"/>
              <a:t>Why are we discussing this topic at all? Why did Australia not create a regulatory official receiver role at federation? What happened to the Companies Bill 1908 (</a:t>
            </a:r>
            <a:r>
              <a:rPr lang="en-AU" sz="2000" dirty="0" err="1"/>
              <a:t>Cth</a:t>
            </a:r>
            <a:r>
              <a:rPr lang="en-AU" sz="2000" dirty="0"/>
              <a:t>) and the Insolvency Bill 1908 (</a:t>
            </a:r>
            <a:r>
              <a:rPr lang="en-AU" sz="2000" dirty="0" err="1"/>
              <a:t>Cth</a:t>
            </a:r>
            <a:r>
              <a:rPr lang="en-AU" sz="2000" dirty="0"/>
              <a:t>)?  </a:t>
            </a:r>
          </a:p>
          <a:p>
            <a:pPr>
              <a:lnSpc>
                <a:spcPct val="100000"/>
              </a:lnSpc>
            </a:pPr>
            <a:r>
              <a:rPr lang="en-AU" sz="2000" dirty="0"/>
              <a:t>Why does company insolvency receive such attention, and directors so little sanction, when the reality of small business is either sole trader or blended assets and liabilities?</a:t>
            </a:r>
          </a:p>
          <a:p>
            <a:pPr>
              <a:lnSpc>
                <a:spcPct val="100000"/>
              </a:lnSpc>
            </a:pPr>
            <a:r>
              <a:rPr lang="en-AU" sz="2000" dirty="0"/>
              <a:t>Why does corporate law have separate provisions for compulsory and voluntary appointments, which then impacts official receiver roles?</a:t>
            </a:r>
          </a:p>
        </p:txBody>
      </p:sp>
      <p:pic>
        <p:nvPicPr>
          <p:cNvPr id="1028" name="Picture 4" descr="YARN | Who would cross the Bridge of Death must answer me these questions  three... | Monty Python and the Holy Grail | Video clips by quotes |  13176187 | 紗">
            <a:extLst>
              <a:ext uri="{FF2B5EF4-FFF2-40B4-BE49-F238E27FC236}">
                <a16:creationId xmlns:a16="http://schemas.microsoft.com/office/drawing/2014/main" id="{8E8B97E3-58D8-5142-E38D-2F458F74156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360356" y="2485465"/>
            <a:ext cx="4405820" cy="3429209"/>
          </a:xfrm>
          <a:prstGeom prst="rect">
            <a:avLst/>
          </a:prstGeom>
          <a:noFill/>
          <a:extLst>
            <a:ext uri="{909E8E84-426E-40DD-AFC4-6F175D3DCCD1}">
              <a14:hiddenFill xmlns:a14="http://schemas.microsoft.com/office/drawing/2010/main">
                <a:solidFill>
                  <a:srgbClr val="FFFFFF"/>
                </a:solidFill>
              </a14:hiddenFill>
            </a:ext>
          </a:extLst>
        </p:spPr>
      </p:pic>
      <p:sp>
        <p:nvSpPr>
          <p:cNvPr id="1042" name="Freeform: Shape 1041">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42699023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white board on a wooden surface&#10;&#10;Description automatically generated with medium confidence">
            <a:extLst>
              <a:ext uri="{FF2B5EF4-FFF2-40B4-BE49-F238E27FC236}">
                <a16:creationId xmlns:a16="http://schemas.microsoft.com/office/drawing/2014/main" id="{3F951FDB-E0D1-354B-8624-6210F951564D}"/>
              </a:ext>
            </a:extLst>
          </p:cNvPr>
          <p:cNvPicPr>
            <a:picLocks noChangeAspect="1"/>
          </p:cNvPicPr>
          <p:nvPr/>
        </p:nvPicPr>
        <p:blipFill rotWithShape="1">
          <a:blip r:embed="rId2"/>
          <a:srcRect l="8775" r="2321" b="1"/>
          <a:stretch/>
        </p:blipFill>
        <p:spPr>
          <a:xfrm>
            <a:off x="21" y="11"/>
            <a:ext cx="12191979" cy="6857989"/>
          </a:xfrm>
          <a:prstGeom prst="rect">
            <a:avLst/>
          </a:prstGeom>
        </p:spPr>
      </p:pic>
      <p:sp>
        <p:nvSpPr>
          <p:cNvPr id="2" name="TextBox 1">
            <a:extLst>
              <a:ext uri="{FF2B5EF4-FFF2-40B4-BE49-F238E27FC236}">
                <a16:creationId xmlns:a16="http://schemas.microsoft.com/office/drawing/2014/main" id="{1E17EB59-30E7-E240-9A18-F6EA5FD21147}"/>
              </a:ext>
            </a:extLst>
          </p:cNvPr>
          <p:cNvSpPr txBox="1"/>
          <p:nvPr/>
        </p:nvSpPr>
        <p:spPr>
          <a:xfrm>
            <a:off x="1746607" y="2016690"/>
            <a:ext cx="7643973" cy="2862322"/>
          </a:xfrm>
          <a:prstGeom prst="rect">
            <a:avLst/>
          </a:prstGeom>
          <a:noFill/>
        </p:spPr>
        <p:txBody>
          <a:bodyPr wrap="square" rtlCol="0">
            <a:spAutoFit/>
          </a:bodyPr>
          <a:lstStyle/>
          <a:p>
            <a:pPr algn="ctr">
              <a:lnSpc>
                <a:spcPct val="90000"/>
              </a:lnSpc>
              <a:spcBef>
                <a:spcPct val="0"/>
              </a:spcBef>
              <a:spcAft>
                <a:spcPts val="600"/>
              </a:spcAft>
            </a:pPr>
            <a:r>
              <a:rPr lang="en-US" sz="4000" b="1" dirty="0">
                <a:solidFill>
                  <a:schemeClr val="accent1">
                    <a:alpha val="80000"/>
                  </a:schemeClr>
                </a:solidFill>
              </a:rPr>
              <a:t>We need to rethink the insolvency law system before or in parallel with a wholesale review of the laws that are to operate within that system.</a:t>
            </a:r>
          </a:p>
        </p:txBody>
      </p:sp>
    </p:spTree>
    <p:extLst>
      <p:ext uri="{BB962C8B-B14F-4D97-AF65-F5344CB8AC3E}">
        <p14:creationId xmlns:p14="http://schemas.microsoft.com/office/powerpoint/2010/main" val="42275610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Diagram&#10;&#10;Description automatically generated">
            <a:extLst>
              <a:ext uri="{FF2B5EF4-FFF2-40B4-BE49-F238E27FC236}">
                <a16:creationId xmlns:a16="http://schemas.microsoft.com/office/drawing/2014/main" id="{1A27E0F6-4AAA-54A4-6CCB-AB764D709DA2}"/>
              </a:ext>
            </a:extLst>
          </p:cNvPr>
          <p:cNvPicPr>
            <a:picLocks noChangeAspect="1"/>
          </p:cNvPicPr>
          <p:nvPr/>
        </p:nvPicPr>
        <p:blipFill>
          <a:blip r:embed="rId2"/>
          <a:stretch>
            <a:fillRect/>
          </a:stretch>
        </p:blipFill>
        <p:spPr>
          <a:xfrm>
            <a:off x="0" y="160638"/>
            <a:ext cx="12192000" cy="6697362"/>
          </a:xfrm>
          <a:prstGeom prst="rect">
            <a:avLst/>
          </a:prstGeom>
        </p:spPr>
      </p:pic>
    </p:spTree>
    <p:extLst>
      <p:ext uri="{BB962C8B-B14F-4D97-AF65-F5344CB8AC3E}">
        <p14:creationId xmlns:p14="http://schemas.microsoft.com/office/powerpoint/2010/main" val="35598366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A4C2D-13C2-DC41-AC45-C758FB8D1155}"/>
              </a:ext>
            </a:extLst>
          </p:cNvPr>
          <p:cNvSpPr>
            <a:spLocks noGrp="1"/>
          </p:cNvSpPr>
          <p:nvPr>
            <p:ph type="title"/>
          </p:nvPr>
        </p:nvSpPr>
        <p:spPr>
          <a:xfrm>
            <a:off x="838199" y="128821"/>
            <a:ext cx="10515600" cy="549274"/>
          </a:xfrm>
        </p:spPr>
        <p:txBody>
          <a:bodyPr>
            <a:normAutofit fontScale="90000"/>
          </a:bodyPr>
          <a:lstStyle/>
          <a:p>
            <a:r>
              <a:rPr lang="en-US" b="1" dirty="0">
                <a:solidFill>
                  <a:schemeClr val="accent1"/>
                </a:solidFill>
                <a:latin typeface="+mn-lt"/>
              </a:rPr>
              <a:t>Other regulatory models </a:t>
            </a:r>
          </a:p>
        </p:txBody>
      </p:sp>
      <p:sp>
        <p:nvSpPr>
          <p:cNvPr id="3" name="Content Placeholder 2">
            <a:extLst>
              <a:ext uri="{FF2B5EF4-FFF2-40B4-BE49-F238E27FC236}">
                <a16:creationId xmlns:a16="http://schemas.microsoft.com/office/drawing/2014/main" id="{78A774C9-0782-3741-89AC-37EB4049E58E}"/>
              </a:ext>
            </a:extLst>
          </p:cNvPr>
          <p:cNvSpPr>
            <a:spLocks noGrp="1"/>
          </p:cNvSpPr>
          <p:nvPr>
            <p:ph idx="1"/>
          </p:nvPr>
        </p:nvSpPr>
        <p:spPr>
          <a:xfrm>
            <a:off x="838199" y="842482"/>
            <a:ext cx="10966807" cy="5774076"/>
          </a:xfrm>
        </p:spPr>
        <p:txBody>
          <a:bodyPr>
            <a:normAutofit fontScale="85000" lnSpcReduction="20000"/>
          </a:bodyPr>
          <a:lstStyle/>
          <a:p>
            <a:pPr marL="0" indent="0">
              <a:buNone/>
            </a:pPr>
            <a:r>
              <a:rPr lang="en-US" b="1" dirty="0"/>
              <a:t>UK</a:t>
            </a:r>
          </a:p>
          <a:p>
            <a:r>
              <a:rPr lang="en-US" sz="2300" dirty="0"/>
              <a:t>Official Receiver is appointed as liquidator in court liquidations and in court ordered bankruptcies (may be replaced by creditors)</a:t>
            </a:r>
          </a:p>
          <a:p>
            <a:pPr marL="0" indent="0">
              <a:buNone/>
            </a:pPr>
            <a:r>
              <a:rPr lang="en-US" b="1" dirty="0"/>
              <a:t>NZ</a:t>
            </a:r>
          </a:p>
          <a:p>
            <a:r>
              <a:rPr lang="en-US" sz="2300" dirty="0"/>
              <a:t>Official Assignee in Bankruptcy (no private trustees)</a:t>
            </a:r>
          </a:p>
          <a:p>
            <a:r>
              <a:rPr lang="en-US" sz="2300" dirty="0"/>
              <a:t>Licensed liquidators</a:t>
            </a:r>
          </a:p>
          <a:p>
            <a:pPr marL="0" indent="0">
              <a:buNone/>
            </a:pPr>
            <a:r>
              <a:rPr lang="en-US" b="1" dirty="0"/>
              <a:t>Malaysia</a:t>
            </a:r>
          </a:p>
          <a:p>
            <a:r>
              <a:rPr lang="en-US" sz="2300" dirty="0"/>
              <a:t>Official Assignee in Bankruptcy</a:t>
            </a:r>
          </a:p>
          <a:p>
            <a:r>
              <a:rPr lang="en-US" sz="2300" dirty="0"/>
              <a:t>Official Receiver (or registered liquidator)</a:t>
            </a:r>
          </a:p>
          <a:p>
            <a:pPr marL="0" indent="0">
              <a:buNone/>
            </a:pPr>
            <a:r>
              <a:rPr lang="en-US" b="1" dirty="0"/>
              <a:t>Singapore</a:t>
            </a:r>
          </a:p>
          <a:p>
            <a:r>
              <a:rPr lang="en-US" sz="2300" dirty="0"/>
              <a:t>Official Assignee in Bankruptcy (can be appointed if no private trustee)</a:t>
            </a:r>
          </a:p>
          <a:p>
            <a:r>
              <a:rPr lang="en-US" sz="2300" dirty="0"/>
              <a:t>Official Receiver in court liquidations (unless no registered liquidator appointed)</a:t>
            </a:r>
          </a:p>
          <a:p>
            <a:pPr marL="0" indent="0">
              <a:buNone/>
            </a:pPr>
            <a:r>
              <a:rPr lang="en-US" b="1" dirty="0"/>
              <a:t>USA</a:t>
            </a:r>
          </a:p>
          <a:p>
            <a:r>
              <a:rPr lang="en-US" sz="2300" dirty="0"/>
              <a:t>US Trustee Service can act as trustee in bankruptcy for Ch 7 (</a:t>
            </a:r>
            <a:r>
              <a:rPr lang="en-US" sz="2300" dirty="0" err="1"/>
              <a:t>liq</a:t>
            </a:r>
            <a:r>
              <a:rPr lang="en-US" sz="2300" dirty="0"/>
              <a:t>/</a:t>
            </a:r>
            <a:r>
              <a:rPr lang="en-US" sz="2300" dirty="0" err="1"/>
              <a:t>bankr</a:t>
            </a:r>
            <a:r>
              <a:rPr lang="en-US" sz="2300" dirty="0"/>
              <a:t>), Ch 12 (farm debt) or Ch 13 (individual bankruptcy) if no private trustee is willing</a:t>
            </a:r>
          </a:p>
          <a:p>
            <a:r>
              <a:rPr lang="en-US" sz="2300" dirty="0"/>
              <a:t>Trustees are paid on a commission basis (percentage of distributions)</a:t>
            </a:r>
          </a:p>
        </p:txBody>
      </p:sp>
    </p:spTree>
    <p:extLst>
      <p:ext uri="{BB962C8B-B14F-4D97-AF65-F5344CB8AC3E}">
        <p14:creationId xmlns:p14="http://schemas.microsoft.com/office/powerpoint/2010/main" val="23843491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01353A-85FD-2E49-AFC4-5194D4EC4607}"/>
              </a:ext>
            </a:extLst>
          </p:cNvPr>
          <p:cNvSpPr>
            <a:spLocks noGrp="1"/>
          </p:cNvSpPr>
          <p:nvPr>
            <p:ph idx="1"/>
          </p:nvPr>
        </p:nvSpPr>
        <p:spPr>
          <a:xfrm>
            <a:off x="421240" y="1857379"/>
            <a:ext cx="4144467" cy="3143241"/>
          </a:xfrm>
        </p:spPr>
        <p:txBody>
          <a:bodyPr>
            <a:normAutofit/>
          </a:bodyPr>
          <a:lstStyle/>
          <a:p>
            <a:pPr marL="0" indent="0">
              <a:buNone/>
            </a:pPr>
            <a:r>
              <a:rPr lang="en-US" sz="3600" dirty="0"/>
              <a:t>“</a:t>
            </a:r>
            <a:r>
              <a:rPr lang="en-AU" sz="3600" dirty="0"/>
              <a:t>Insanity is doing the same thing over and over and expecting different results.</a:t>
            </a:r>
            <a:r>
              <a:rPr lang="en-US" sz="3600" dirty="0"/>
              <a:t>”</a:t>
            </a:r>
          </a:p>
        </p:txBody>
      </p:sp>
      <p:pic>
        <p:nvPicPr>
          <p:cNvPr id="4" name="Picture 3">
            <a:extLst>
              <a:ext uri="{FF2B5EF4-FFF2-40B4-BE49-F238E27FC236}">
                <a16:creationId xmlns:a16="http://schemas.microsoft.com/office/drawing/2014/main" id="{872B36EF-2CEE-D445-AC8C-9B786E188263}"/>
              </a:ext>
            </a:extLst>
          </p:cNvPr>
          <p:cNvPicPr>
            <a:picLocks noChangeAspect="1"/>
          </p:cNvPicPr>
          <p:nvPr/>
        </p:nvPicPr>
        <p:blipFill rotWithShape="1">
          <a:blip r:embed="rId2"/>
          <a:srcRect b="2355"/>
          <a:stretch/>
        </p:blipFill>
        <p:spPr>
          <a:xfrm>
            <a:off x="5010386" y="10"/>
            <a:ext cx="7181613" cy="6857990"/>
          </a:xfrm>
          <a:prstGeom prst="rect">
            <a:avLst/>
          </a:prstGeom>
          <a:effectLst/>
        </p:spPr>
      </p:pic>
    </p:spTree>
    <p:extLst>
      <p:ext uri="{BB962C8B-B14F-4D97-AF65-F5344CB8AC3E}">
        <p14:creationId xmlns:p14="http://schemas.microsoft.com/office/powerpoint/2010/main" val="15004366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2711</TotalTime>
  <Words>969</Words>
  <Application>Microsoft Macintosh PowerPoint</Application>
  <PresentationFormat>Widescreen</PresentationFormat>
  <Paragraphs>89</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  Dr Jason Harris,  Professor of Corporate Law, Sydney Law School Michael Murray  Murrays Legal  </vt:lpstr>
      <vt:lpstr>Problems with the current system – there is not enough money to go round: it is insolvent</vt:lpstr>
      <vt:lpstr>The economic reality of insolvency</vt:lpstr>
      <vt:lpstr>The economic reality of insolvency</vt:lpstr>
      <vt:lpstr>The insolvency narrative</vt:lpstr>
      <vt:lpstr>Rise of the zombies?</vt:lpstr>
      <vt:lpstr>Challenges for the insolvency profession</vt:lpstr>
      <vt:lpstr>PowerPoint Presentation</vt:lpstr>
      <vt:lpstr>Questions of corporate lawyers I’ve always wanted to ask … (and get a good reply)  </vt:lpstr>
      <vt:lpstr>PowerPoint Presentation</vt:lpstr>
      <vt:lpstr>PowerPoint Presentation</vt:lpstr>
      <vt:lpstr>Other regulatory models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economic reality of insolvency</dc:title>
  <dc:creator>Jason Harris</dc:creator>
  <cp:lastModifiedBy>Jason Harris</cp:lastModifiedBy>
  <cp:revision>32</cp:revision>
  <dcterms:created xsi:type="dcterms:W3CDTF">2021-07-31T02:22:40Z</dcterms:created>
  <dcterms:modified xsi:type="dcterms:W3CDTF">2022-07-03T12:31:02Z</dcterms:modified>
</cp:coreProperties>
</file>